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3"/>
  </p:notesMasterIdLst>
  <p:handoutMasterIdLst>
    <p:handoutMasterId r:id="rId24"/>
  </p:handoutMasterIdLst>
  <p:sldIdLst>
    <p:sldId id="256" r:id="rId2"/>
    <p:sldId id="257" r:id="rId3"/>
    <p:sldId id="395" r:id="rId4"/>
    <p:sldId id="438" r:id="rId5"/>
    <p:sldId id="437" r:id="rId6"/>
    <p:sldId id="440" r:id="rId7"/>
    <p:sldId id="439" r:id="rId8"/>
    <p:sldId id="442" r:id="rId9"/>
    <p:sldId id="444" r:id="rId10"/>
    <p:sldId id="441" r:id="rId11"/>
    <p:sldId id="448" r:id="rId12"/>
    <p:sldId id="449" r:id="rId13"/>
    <p:sldId id="450" r:id="rId14"/>
    <p:sldId id="451" r:id="rId15"/>
    <p:sldId id="452" r:id="rId16"/>
    <p:sldId id="453" r:id="rId17"/>
    <p:sldId id="454" r:id="rId18"/>
    <p:sldId id="446" r:id="rId19"/>
    <p:sldId id="445" r:id="rId20"/>
    <p:sldId id="447" r:id="rId21"/>
    <p:sldId id="443" r:id="rId22"/>
  </p:sldIdLst>
  <p:sldSz cx="9144000" cy="6858000" type="screen4x3"/>
  <p:notesSz cx="6858000" cy="9144000"/>
  <p:defaultTextStyle>
    <a:defPPr>
      <a:defRPr lang="de-DE"/>
    </a:defPPr>
    <a:lvl1pPr algn="l" rtl="0" fontAlgn="base">
      <a:spcBef>
        <a:spcPct val="0"/>
      </a:spcBef>
      <a:spcAft>
        <a:spcPct val="0"/>
      </a:spcAft>
      <a:defRPr sz="1000" kern="1200">
        <a:solidFill>
          <a:schemeClr val="tx1"/>
        </a:solidFill>
        <a:latin typeface="Times New Roman" pitchFamily="18" charset="0"/>
        <a:ea typeface="+mn-ea"/>
        <a:cs typeface="Arial" charset="0"/>
      </a:defRPr>
    </a:lvl1pPr>
    <a:lvl2pPr marL="457200" algn="l" rtl="0" fontAlgn="base">
      <a:spcBef>
        <a:spcPct val="0"/>
      </a:spcBef>
      <a:spcAft>
        <a:spcPct val="0"/>
      </a:spcAft>
      <a:defRPr sz="1000" kern="1200">
        <a:solidFill>
          <a:schemeClr val="tx1"/>
        </a:solidFill>
        <a:latin typeface="Times New Roman" pitchFamily="18" charset="0"/>
        <a:ea typeface="+mn-ea"/>
        <a:cs typeface="Arial" charset="0"/>
      </a:defRPr>
    </a:lvl2pPr>
    <a:lvl3pPr marL="914400" algn="l" rtl="0" fontAlgn="base">
      <a:spcBef>
        <a:spcPct val="0"/>
      </a:spcBef>
      <a:spcAft>
        <a:spcPct val="0"/>
      </a:spcAft>
      <a:defRPr sz="10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10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1000" kern="1200">
        <a:solidFill>
          <a:schemeClr val="tx1"/>
        </a:solidFill>
        <a:latin typeface="Times New Roman" pitchFamily="18" charset="0"/>
        <a:ea typeface="+mn-ea"/>
        <a:cs typeface="Arial" charset="0"/>
      </a:defRPr>
    </a:lvl5pPr>
    <a:lvl6pPr marL="2286000" algn="l" defTabSz="914400" rtl="0" eaLnBrk="1" latinLnBrk="0" hangingPunct="1">
      <a:defRPr sz="1000" kern="1200">
        <a:solidFill>
          <a:schemeClr val="tx1"/>
        </a:solidFill>
        <a:latin typeface="Times New Roman" pitchFamily="18" charset="0"/>
        <a:ea typeface="+mn-ea"/>
        <a:cs typeface="Arial" charset="0"/>
      </a:defRPr>
    </a:lvl6pPr>
    <a:lvl7pPr marL="2743200" algn="l" defTabSz="914400" rtl="0" eaLnBrk="1" latinLnBrk="0" hangingPunct="1">
      <a:defRPr sz="1000" kern="1200">
        <a:solidFill>
          <a:schemeClr val="tx1"/>
        </a:solidFill>
        <a:latin typeface="Times New Roman" pitchFamily="18" charset="0"/>
        <a:ea typeface="+mn-ea"/>
        <a:cs typeface="Arial" charset="0"/>
      </a:defRPr>
    </a:lvl7pPr>
    <a:lvl8pPr marL="3200400" algn="l" defTabSz="914400" rtl="0" eaLnBrk="1" latinLnBrk="0" hangingPunct="1">
      <a:defRPr sz="1000" kern="1200">
        <a:solidFill>
          <a:schemeClr val="tx1"/>
        </a:solidFill>
        <a:latin typeface="Times New Roman" pitchFamily="18" charset="0"/>
        <a:ea typeface="+mn-ea"/>
        <a:cs typeface="Arial" charset="0"/>
      </a:defRPr>
    </a:lvl8pPr>
    <a:lvl9pPr marL="3657600" algn="l" defTabSz="914400" rtl="0" eaLnBrk="1" latinLnBrk="0" hangingPunct="1">
      <a:defRPr sz="10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592">
          <p15:clr>
            <a:srgbClr val="A4A3A4"/>
          </p15:clr>
        </p15:guide>
        <p15:guide id="2" pos="56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rko Molau" initials="SM" lastIdx="1" clrIdx="0">
    <p:extLst>
      <p:ext uri="{19B8F6BF-5375-455C-9EA6-DF929625EA0E}">
        <p15:presenceInfo xmlns:p15="http://schemas.microsoft.com/office/powerpoint/2012/main" userId="5fe76cdf69bcaff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0000"/>
    <a:srgbClr val="0099FF"/>
    <a:srgbClr val="0066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10" autoAdjust="0"/>
    <p:restoredTop sz="94660"/>
  </p:normalViewPr>
  <p:slideViewPr>
    <p:cSldViewPr snapToGrid="0">
      <p:cViewPr varScale="1">
        <p:scale>
          <a:sx n="131" d="100"/>
          <a:sy n="131" d="100"/>
        </p:scale>
        <p:origin x="666" y="114"/>
      </p:cViewPr>
      <p:guideLst>
        <p:guide orient="horz" pos="2592"/>
        <p:guide pos="561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0" d="100"/>
          <a:sy n="60" d="100"/>
        </p:scale>
        <p:origin x="-1728" y="-84"/>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de-DE"/>
          </a:p>
        </p:txBody>
      </p:sp>
      <p:sp>
        <p:nvSpPr>
          <p:cNvPr id="3891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de-DE"/>
          </a:p>
        </p:txBody>
      </p:sp>
      <p:sp>
        <p:nvSpPr>
          <p:cNvPr id="3891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de-DE"/>
          </a:p>
        </p:txBody>
      </p:sp>
      <p:sp>
        <p:nvSpPr>
          <p:cNvPr id="3891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CA2ABDC5-41BE-4A10-A5D4-669C9E769A28}" type="slidenum">
              <a:rPr lang="de-DE"/>
              <a:pPr>
                <a:defRPr/>
              </a:pPr>
              <a:t>‹Nr.›</a:t>
            </a:fld>
            <a:endParaRPr lang="de-DE"/>
          </a:p>
        </p:txBody>
      </p:sp>
    </p:spTree>
    <p:extLst>
      <p:ext uri="{BB962C8B-B14F-4D97-AF65-F5344CB8AC3E}">
        <p14:creationId xmlns:p14="http://schemas.microsoft.com/office/powerpoint/2010/main" val="4259859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Klicken Sie, um die Textformatierung des Masters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2EC2E313-1D00-40A6-8C6C-21EB482F8A02}" type="slidenum">
              <a:rPr lang="en-US"/>
              <a:pPr>
                <a:defRPr/>
              </a:pPr>
              <a:t>‹Nr.›</a:t>
            </a:fld>
            <a:endParaRPr lang="en-US"/>
          </a:p>
        </p:txBody>
      </p:sp>
    </p:spTree>
    <p:extLst>
      <p:ext uri="{BB962C8B-B14F-4D97-AF65-F5344CB8AC3E}">
        <p14:creationId xmlns:p14="http://schemas.microsoft.com/office/powerpoint/2010/main" val="3143024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p>
            <a:pPr>
              <a:defRPr/>
            </a:pPr>
            <a:fld id="{EA6281C1-6CDF-44B0-A08B-1501092F0C13}" type="slidenum">
              <a:rPr lang="en-US" smtClean="0"/>
              <a:pPr>
                <a:defRPr/>
              </a:pPr>
              <a:t>1</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a:defRPr/>
            </a:pPr>
            <a:fld id="{56CC940A-2248-479E-81DC-37CA790E0DCD}" type="slidenum">
              <a:rPr lang="en-US" smtClean="0"/>
              <a:pPr>
                <a:defRPr/>
              </a:pPr>
              <a:t>2</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11"/>
          <p:cNvSpPr>
            <a:spLocks noGrp="1" noChangeArrowheads="1"/>
          </p:cNvSpPr>
          <p:nvPr>
            <p:ph type="dt" sz="half" idx="10"/>
          </p:nvPr>
        </p:nvSpPr>
        <p:spPr/>
        <p:txBody>
          <a:bodyPr/>
          <a:lstStyle>
            <a:lvl1pPr>
              <a:defRPr/>
            </a:lvl1pPr>
          </a:lstStyle>
          <a:p>
            <a:pPr>
              <a:defRPr/>
            </a:pPr>
            <a:r>
              <a:rPr lang="en-US" dirty="0"/>
              <a:t>AKM Meeting 2011	</a:t>
            </a:r>
          </a:p>
        </p:txBody>
      </p:sp>
      <p:sp>
        <p:nvSpPr>
          <p:cNvPr id="5" name="Rectangle 12"/>
          <p:cNvSpPr>
            <a:spLocks noGrp="1" noChangeArrowheads="1"/>
          </p:cNvSpPr>
          <p:nvPr>
            <p:ph type="ftr" sz="quarter" idx="11"/>
          </p:nvPr>
        </p:nvSpPr>
        <p:spPr/>
        <p:txBody>
          <a:bodyPr/>
          <a:lstStyle>
            <a:lvl1pPr>
              <a:defRPr/>
            </a:lvl1pPr>
          </a:lstStyle>
          <a:p>
            <a:pPr>
              <a:defRPr/>
            </a:pPr>
            <a:r>
              <a:rPr lang="en-US"/>
              <a:t>Sirko Molau: </a:t>
            </a:r>
            <a:r>
              <a:rPr lang="en-US" err="1"/>
              <a:t>Videometeorbeobachtungen</a:t>
            </a:r>
            <a:r>
              <a:rPr lang="en-US"/>
              <a:t> 2010</a:t>
            </a:r>
          </a:p>
        </p:txBody>
      </p:sp>
      <p:sp>
        <p:nvSpPr>
          <p:cNvPr id="6" name="Rectangle 13"/>
          <p:cNvSpPr>
            <a:spLocks noGrp="1" noChangeArrowheads="1"/>
          </p:cNvSpPr>
          <p:nvPr>
            <p:ph type="sldNum" sz="quarter" idx="12"/>
          </p:nvPr>
        </p:nvSpPr>
        <p:spPr/>
        <p:txBody>
          <a:bodyPr/>
          <a:lstStyle>
            <a:lvl1pPr>
              <a:defRPr/>
            </a:lvl1pPr>
          </a:lstStyle>
          <a:p>
            <a:pPr>
              <a:defRPr/>
            </a:pPr>
            <a:fld id="{62E61A34-A1C9-49CC-B3DC-EFB174EDBAF6}" type="slidenum">
              <a:rPr lang="en-US"/>
              <a:pPr>
                <a:defRPr/>
              </a:pPr>
              <a:t>‹Nr.›</a:t>
            </a:fld>
            <a:r>
              <a:rPr lang="en-US" dirty="0"/>
              <a:t>/25</a:t>
            </a:r>
          </a:p>
        </p:txBody>
      </p:sp>
    </p:spTree>
    <p:extLst>
      <p:ext uri="{BB962C8B-B14F-4D97-AF65-F5344CB8AC3E}">
        <p14:creationId xmlns:p14="http://schemas.microsoft.com/office/powerpoint/2010/main" val="247052684"/>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1"/>
          <p:cNvSpPr>
            <a:spLocks noGrp="1" noChangeArrowheads="1"/>
          </p:cNvSpPr>
          <p:nvPr>
            <p:ph type="dt" sz="half" idx="10"/>
          </p:nvPr>
        </p:nvSpPr>
        <p:spPr/>
        <p:txBody>
          <a:bodyPr/>
          <a:lstStyle>
            <a:lvl1pPr>
              <a:defRPr/>
            </a:lvl1pPr>
          </a:lstStyle>
          <a:p>
            <a:pPr>
              <a:defRPr/>
            </a:pPr>
            <a:r>
              <a:rPr lang="en-US" dirty="0"/>
              <a:t>AKM Meeting 2011	</a:t>
            </a:r>
          </a:p>
        </p:txBody>
      </p:sp>
      <p:sp>
        <p:nvSpPr>
          <p:cNvPr id="5" name="Rectangle 12"/>
          <p:cNvSpPr>
            <a:spLocks noGrp="1" noChangeArrowheads="1"/>
          </p:cNvSpPr>
          <p:nvPr>
            <p:ph type="ftr" sz="quarter" idx="11"/>
          </p:nvPr>
        </p:nvSpPr>
        <p:spPr/>
        <p:txBody>
          <a:bodyPr/>
          <a:lstStyle>
            <a:lvl1pPr>
              <a:defRPr/>
            </a:lvl1pPr>
          </a:lstStyle>
          <a:p>
            <a:pPr>
              <a:defRPr/>
            </a:pPr>
            <a:r>
              <a:rPr lang="en-US"/>
              <a:t>Sirko Molau: </a:t>
            </a:r>
            <a:r>
              <a:rPr lang="en-US" err="1"/>
              <a:t>Videometeorbeobachtungen</a:t>
            </a:r>
            <a:r>
              <a:rPr lang="en-US"/>
              <a:t> 2010</a:t>
            </a:r>
          </a:p>
        </p:txBody>
      </p:sp>
      <p:sp>
        <p:nvSpPr>
          <p:cNvPr id="6" name="Rectangle 13"/>
          <p:cNvSpPr>
            <a:spLocks noGrp="1" noChangeArrowheads="1"/>
          </p:cNvSpPr>
          <p:nvPr>
            <p:ph type="sldNum" sz="quarter" idx="12"/>
          </p:nvPr>
        </p:nvSpPr>
        <p:spPr/>
        <p:txBody>
          <a:bodyPr/>
          <a:lstStyle>
            <a:lvl1pPr>
              <a:defRPr/>
            </a:lvl1pPr>
          </a:lstStyle>
          <a:p>
            <a:pPr>
              <a:defRPr/>
            </a:pPr>
            <a:fld id="{4AD2666E-2C49-4038-9720-28F2275E6165}" type="slidenum">
              <a:rPr lang="en-US"/>
              <a:pPr>
                <a:defRPr/>
              </a:pPr>
              <a:t>‹Nr.›</a:t>
            </a:fld>
            <a:r>
              <a:rPr lang="en-US" dirty="0"/>
              <a:t>/25</a:t>
            </a:r>
          </a:p>
        </p:txBody>
      </p:sp>
    </p:spTree>
    <p:extLst>
      <p:ext uri="{BB962C8B-B14F-4D97-AF65-F5344CB8AC3E}">
        <p14:creationId xmlns:p14="http://schemas.microsoft.com/office/powerpoint/2010/main" val="1884216469"/>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381000"/>
            <a:ext cx="8229600" cy="685800"/>
          </a:xfrm>
        </p:spPr>
        <p:txBody>
          <a:bodyPr/>
          <a:lstStyle/>
          <a:p>
            <a:r>
              <a:rPr lang="de-DE"/>
              <a:t>Titelmasterformat durch Klicken bearbeiten</a:t>
            </a:r>
          </a:p>
        </p:txBody>
      </p:sp>
      <p:sp>
        <p:nvSpPr>
          <p:cNvPr id="3" name="Inhaltsplatzhalter 2"/>
          <p:cNvSpPr>
            <a:spLocks noGrp="1"/>
          </p:cNvSpPr>
          <p:nvPr>
            <p:ph sz="quarter" idx="1"/>
          </p:nvPr>
        </p:nvSpPr>
        <p:spPr>
          <a:xfrm>
            <a:off x="457200" y="1371600"/>
            <a:ext cx="4038600" cy="2209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8200" y="1371600"/>
            <a:ext cx="4038600" cy="2209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57200" y="3733800"/>
            <a:ext cx="4038600" cy="2209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8200" y="3733800"/>
            <a:ext cx="4038600" cy="2209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1"/>
          <p:cNvSpPr>
            <a:spLocks noGrp="1" noChangeArrowheads="1"/>
          </p:cNvSpPr>
          <p:nvPr>
            <p:ph type="dt" sz="half" idx="10"/>
          </p:nvPr>
        </p:nvSpPr>
        <p:spPr/>
        <p:txBody>
          <a:bodyPr/>
          <a:lstStyle>
            <a:lvl1pPr>
              <a:defRPr/>
            </a:lvl1pPr>
          </a:lstStyle>
          <a:p>
            <a:pPr>
              <a:defRPr/>
            </a:pPr>
            <a:r>
              <a:rPr lang="en-US" dirty="0"/>
              <a:t>AKM Meeting 2011	</a:t>
            </a:r>
          </a:p>
        </p:txBody>
      </p:sp>
      <p:sp>
        <p:nvSpPr>
          <p:cNvPr id="8" name="Rectangle 12"/>
          <p:cNvSpPr>
            <a:spLocks noGrp="1" noChangeArrowheads="1"/>
          </p:cNvSpPr>
          <p:nvPr>
            <p:ph type="ftr" sz="quarter" idx="11"/>
          </p:nvPr>
        </p:nvSpPr>
        <p:spPr/>
        <p:txBody>
          <a:bodyPr/>
          <a:lstStyle>
            <a:lvl1pPr>
              <a:defRPr/>
            </a:lvl1pPr>
          </a:lstStyle>
          <a:p>
            <a:pPr>
              <a:defRPr/>
            </a:pPr>
            <a:r>
              <a:rPr lang="en-US"/>
              <a:t>Sirko Molau: </a:t>
            </a:r>
            <a:r>
              <a:rPr lang="en-US" err="1"/>
              <a:t>Videometeorbeobachtungen</a:t>
            </a:r>
            <a:r>
              <a:rPr lang="en-US"/>
              <a:t> 2010</a:t>
            </a:r>
          </a:p>
        </p:txBody>
      </p:sp>
      <p:sp>
        <p:nvSpPr>
          <p:cNvPr id="9" name="Rectangle 13"/>
          <p:cNvSpPr>
            <a:spLocks noGrp="1" noChangeArrowheads="1"/>
          </p:cNvSpPr>
          <p:nvPr>
            <p:ph type="sldNum" sz="quarter" idx="12"/>
          </p:nvPr>
        </p:nvSpPr>
        <p:spPr/>
        <p:txBody>
          <a:bodyPr/>
          <a:lstStyle>
            <a:lvl1pPr>
              <a:defRPr/>
            </a:lvl1pPr>
          </a:lstStyle>
          <a:p>
            <a:pPr>
              <a:defRPr/>
            </a:pPr>
            <a:fld id="{329814AD-E3AA-42A4-A159-D06094D4229D}" type="slidenum">
              <a:rPr lang="en-US"/>
              <a:pPr>
                <a:defRPr/>
              </a:pPr>
              <a:t>‹Nr.›</a:t>
            </a:fld>
            <a:r>
              <a:rPr lang="en-US" dirty="0"/>
              <a:t>/25</a:t>
            </a:r>
          </a:p>
        </p:txBody>
      </p:sp>
    </p:spTree>
    <p:extLst>
      <p:ext uri="{BB962C8B-B14F-4D97-AF65-F5344CB8AC3E}">
        <p14:creationId xmlns:p14="http://schemas.microsoft.com/office/powerpoint/2010/main" val="283243767"/>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pPr>
              <a:defRPr/>
            </a:pPr>
            <a:r>
              <a:rPr lang="en-US" dirty="0"/>
              <a:t>AKM Meeting 2011	</a:t>
            </a:r>
          </a:p>
        </p:txBody>
      </p:sp>
      <p:sp>
        <p:nvSpPr>
          <p:cNvPr id="3" name="Fußzeilenplatzhalter 2"/>
          <p:cNvSpPr>
            <a:spLocks noGrp="1"/>
          </p:cNvSpPr>
          <p:nvPr>
            <p:ph type="ftr" sz="quarter" idx="11"/>
          </p:nvPr>
        </p:nvSpPr>
        <p:spPr/>
        <p:txBody>
          <a:bodyPr/>
          <a:lstStyle>
            <a:lvl1pPr>
              <a:defRPr/>
            </a:lvl1pPr>
          </a:lstStyle>
          <a:p>
            <a:pPr>
              <a:defRPr/>
            </a:pPr>
            <a:r>
              <a:rPr lang="en-US"/>
              <a:t>Sirko Molau: Videometeorbeobachtungen 2010</a:t>
            </a:r>
          </a:p>
        </p:txBody>
      </p:sp>
      <p:sp>
        <p:nvSpPr>
          <p:cNvPr id="4" name="Foliennummernplatzhalter 3"/>
          <p:cNvSpPr>
            <a:spLocks noGrp="1"/>
          </p:cNvSpPr>
          <p:nvPr>
            <p:ph type="sldNum" sz="quarter" idx="12"/>
          </p:nvPr>
        </p:nvSpPr>
        <p:spPr/>
        <p:txBody>
          <a:bodyPr/>
          <a:lstStyle>
            <a:lvl1pPr>
              <a:defRPr/>
            </a:lvl1pPr>
          </a:lstStyle>
          <a:p>
            <a:pPr>
              <a:defRPr/>
            </a:pPr>
            <a:fld id="{345F54D3-DC3E-41F2-8DDB-DEF9D874EAA9}" type="slidenum">
              <a:rPr lang="en-US"/>
              <a:pPr>
                <a:defRPr/>
              </a:pPr>
              <a:t>‹Nr.›</a:t>
            </a:fld>
            <a:r>
              <a:rPr lang="en-US"/>
              <a:t>/25</a:t>
            </a:r>
            <a:endParaRPr lang="en-US" dirty="0"/>
          </a:p>
        </p:txBody>
      </p:sp>
    </p:spTree>
    <p:extLst>
      <p:ext uri="{BB962C8B-B14F-4D97-AF65-F5344CB8AC3E}">
        <p14:creationId xmlns:p14="http://schemas.microsoft.com/office/powerpoint/2010/main" val="1066151486"/>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5E"/>
            </a:gs>
            <a:gs pos="50000">
              <a:schemeClr val="accent2"/>
            </a:gs>
            <a:gs pos="100000">
              <a:srgbClr val="18185E"/>
            </a:gs>
          </a:gsLst>
          <a:lin ang="5400000" scaled="1"/>
        </a:gra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457200" y="3810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Klicken Sie, um das Format</a:t>
            </a:r>
          </a:p>
        </p:txBody>
      </p:sp>
      <p:sp>
        <p:nvSpPr>
          <p:cNvPr id="1027" name="Rectangle 10"/>
          <p:cNvSpPr>
            <a:spLocks noGrp="1" noChangeArrowheads="1"/>
          </p:cNvSpPr>
          <p:nvPr>
            <p:ph type="body" idx="1"/>
          </p:nvPr>
        </p:nvSpPr>
        <p:spPr bwMode="auto">
          <a:xfrm>
            <a:off x="457200" y="1371600"/>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Textformatierung des Masters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5" name="Rectangle 11"/>
          <p:cNvSpPr>
            <a:spLocks noGrp="1" noChangeArrowheads="1"/>
          </p:cNvSpPr>
          <p:nvPr>
            <p:ph type="dt" sz="half" idx="2"/>
          </p:nvPr>
        </p:nvSpPr>
        <p:spPr bwMode="auto">
          <a:xfrm>
            <a:off x="457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cs typeface="+mn-cs"/>
              </a:defRPr>
            </a:lvl1pPr>
          </a:lstStyle>
          <a:p>
            <a:pPr>
              <a:defRPr/>
            </a:pPr>
            <a:r>
              <a:rPr lang="en-US" dirty="0"/>
              <a:t>AKM Meeting 2011	</a:t>
            </a:r>
          </a:p>
        </p:txBody>
      </p:sp>
      <p:sp>
        <p:nvSpPr>
          <p:cNvPr id="1036" name="Rectangle 12"/>
          <p:cNvSpPr>
            <a:spLocks noGrp="1" noChangeArrowheads="1"/>
          </p:cNvSpPr>
          <p:nvPr>
            <p:ph type="ftr" sz="quarter" idx="3"/>
          </p:nvPr>
        </p:nvSpPr>
        <p:spPr bwMode="auto">
          <a:xfrm>
            <a:off x="2438400" y="6248400"/>
            <a:ext cx="426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cs typeface="+mn-cs"/>
              </a:defRPr>
            </a:lvl1pPr>
          </a:lstStyle>
          <a:p>
            <a:pPr>
              <a:defRPr/>
            </a:pPr>
            <a:r>
              <a:rPr lang="en-US"/>
              <a:t>Sirko Molau: Videometeorbeobachtungen 2010</a:t>
            </a:r>
          </a:p>
        </p:txBody>
      </p:sp>
      <p:sp>
        <p:nvSpPr>
          <p:cNvPr id="1037" name="Rectangle 13"/>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cs typeface="+mn-cs"/>
              </a:defRPr>
            </a:lvl1pPr>
          </a:lstStyle>
          <a:p>
            <a:pPr>
              <a:defRPr/>
            </a:pPr>
            <a:fld id="{F72E0802-C032-461F-A8E3-F4AE85EC7585}" type="slidenum">
              <a:rPr lang="en-US"/>
              <a:pPr>
                <a:defRPr/>
              </a:pPr>
              <a:t>‹Nr.›</a:t>
            </a:fld>
            <a:r>
              <a:rPr lang="en-US" dirty="0"/>
              <a:t>/25</a:t>
            </a:r>
          </a:p>
        </p:txBody>
      </p:sp>
      <p:sp>
        <p:nvSpPr>
          <p:cNvPr id="1031" name="Line 14"/>
          <p:cNvSpPr>
            <a:spLocks noChangeShapeType="1"/>
          </p:cNvSpPr>
          <p:nvPr/>
        </p:nvSpPr>
        <p:spPr bwMode="auto">
          <a:xfrm>
            <a:off x="457200" y="1219200"/>
            <a:ext cx="822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2" name="Line 15"/>
          <p:cNvSpPr>
            <a:spLocks noChangeShapeType="1"/>
          </p:cNvSpPr>
          <p:nvPr/>
        </p:nvSpPr>
        <p:spPr bwMode="auto">
          <a:xfrm>
            <a:off x="457200" y="6096000"/>
            <a:ext cx="822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Lst>
  <p:transition>
    <p:zoom/>
  </p:transition>
  <p:hf hdr="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eaLnBrk="0" fontAlgn="base" hangingPunct="0">
        <a:spcBef>
          <a:spcPct val="0"/>
        </a:spcBef>
        <a:spcAft>
          <a:spcPct val="0"/>
        </a:spcAft>
        <a:defRPr sz="3600">
          <a:solidFill>
            <a:schemeClr val="tx2"/>
          </a:solidFill>
          <a:latin typeface="Times New Roman" pitchFamily="18" charset="0"/>
        </a:defRPr>
      </a:lvl6pPr>
      <a:lvl7pPr marL="914400" algn="ctr" rtl="0" eaLnBrk="0" fontAlgn="base" hangingPunct="0">
        <a:spcBef>
          <a:spcPct val="0"/>
        </a:spcBef>
        <a:spcAft>
          <a:spcPct val="0"/>
        </a:spcAft>
        <a:defRPr sz="3600">
          <a:solidFill>
            <a:schemeClr val="tx2"/>
          </a:solidFill>
          <a:latin typeface="Times New Roman" pitchFamily="18" charset="0"/>
        </a:defRPr>
      </a:lvl7pPr>
      <a:lvl8pPr marL="1371600" algn="ctr" rtl="0" eaLnBrk="0" fontAlgn="base" hangingPunct="0">
        <a:spcBef>
          <a:spcPct val="0"/>
        </a:spcBef>
        <a:spcAft>
          <a:spcPct val="0"/>
        </a:spcAft>
        <a:defRPr sz="3600">
          <a:solidFill>
            <a:schemeClr val="tx2"/>
          </a:solidFill>
          <a:latin typeface="Times New Roman" pitchFamily="18" charset="0"/>
        </a:defRPr>
      </a:lvl8pPr>
      <a:lvl9pPr marL="1828800" algn="ctr" rtl="0" eaLnBrk="0" fontAlgn="base" hangingPunct="0">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Symbol" pitchFamily="18" charset="2"/>
        <a:buChar char="®"/>
        <a:defRPr sz="20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Datumsplatzhalter 3"/>
          <p:cNvSpPr>
            <a:spLocks noGrp="1"/>
          </p:cNvSpPr>
          <p:nvPr>
            <p:ph type="dt" sz="quarter" idx="10"/>
          </p:nvPr>
        </p:nvSpPr>
        <p:spPr>
          <a:xfrm>
            <a:off x="529208" y="6248400"/>
            <a:ext cx="1905000" cy="457200"/>
          </a:xfrm>
        </p:spPr>
        <p:txBody>
          <a:bodyPr/>
          <a:lstStyle/>
          <a:p>
            <a:pPr>
              <a:defRPr/>
            </a:pPr>
            <a:r>
              <a:rPr lang="en-US" dirty="0"/>
              <a:t>IMC 2024	</a:t>
            </a:r>
          </a:p>
        </p:txBody>
      </p:sp>
      <p:sp>
        <p:nvSpPr>
          <p:cNvPr id="1029" name="Foliennummernplatzhalter 5"/>
          <p:cNvSpPr>
            <a:spLocks noGrp="1"/>
          </p:cNvSpPr>
          <p:nvPr>
            <p:ph type="sldNum" sz="quarter" idx="12"/>
          </p:nvPr>
        </p:nvSpPr>
        <p:spPr/>
        <p:txBody>
          <a:bodyPr/>
          <a:lstStyle/>
          <a:p>
            <a:pPr>
              <a:defRPr/>
            </a:pPr>
            <a:fld id="{635D04B9-C6C6-478E-8230-30E717431595}" type="slidenum">
              <a:rPr lang="en-US" smtClean="0"/>
              <a:pPr>
                <a:defRPr/>
              </a:pPr>
              <a:t>1</a:t>
            </a:fld>
            <a:r>
              <a:rPr lang="en-US" dirty="0"/>
              <a:t>/21</a:t>
            </a:r>
          </a:p>
        </p:txBody>
      </p:sp>
      <p:sp>
        <p:nvSpPr>
          <p:cNvPr id="16389" name="Rectangle 2"/>
          <p:cNvSpPr>
            <a:spLocks noGrp="1" noChangeArrowheads="1"/>
          </p:cNvSpPr>
          <p:nvPr>
            <p:ph type="ctrTitle"/>
          </p:nvPr>
        </p:nvSpPr>
        <p:spPr>
          <a:xfrm>
            <a:off x="35496" y="1447800"/>
            <a:ext cx="9108504" cy="757238"/>
          </a:xfrm>
        </p:spPr>
        <p:txBody>
          <a:bodyPr/>
          <a:lstStyle/>
          <a:p>
            <a:r>
              <a:rPr lang="en-US" dirty="0"/>
              <a:t>2024 BX1 and the </a:t>
            </a:r>
            <a:r>
              <a:rPr lang="en-US" dirty="0" err="1"/>
              <a:t>Ribbeck</a:t>
            </a:r>
            <a:r>
              <a:rPr lang="en-US" dirty="0"/>
              <a:t> Meteorite Fall</a:t>
            </a:r>
            <a:br>
              <a:rPr lang="en-US" dirty="0"/>
            </a:br>
            <a:r>
              <a:rPr lang="en-US" dirty="0"/>
              <a:t>(Part 1)</a:t>
            </a:r>
            <a:endParaRPr lang="en-US" altLang="de-DE" sz="3200" dirty="0"/>
          </a:p>
        </p:txBody>
      </p:sp>
      <p:sp>
        <p:nvSpPr>
          <p:cNvPr id="16390" name="Rectangle 3"/>
          <p:cNvSpPr>
            <a:spLocks noGrp="1" noChangeArrowheads="1"/>
          </p:cNvSpPr>
          <p:nvPr>
            <p:ph type="subTitle" idx="1"/>
          </p:nvPr>
        </p:nvSpPr>
        <p:spPr>
          <a:xfrm>
            <a:off x="1223615" y="4953720"/>
            <a:ext cx="6912768" cy="990600"/>
          </a:xfrm>
        </p:spPr>
        <p:txBody>
          <a:bodyPr/>
          <a:lstStyle/>
          <a:p>
            <a:r>
              <a:rPr lang="en-US" altLang="de-DE" b="1" i="1" dirty="0"/>
              <a:t>Andreas Möller, Sirko Molau</a:t>
            </a:r>
          </a:p>
          <a:p>
            <a:r>
              <a:rPr lang="en-US" altLang="de-DE" i="1" dirty="0" err="1"/>
              <a:t>Arbeitskreis</a:t>
            </a:r>
            <a:r>
              <a:rPr lang="en-US" altLang="de-DE" i="1" dirty="0"/>
              <a:t> </a:t>
            </a:r>
            <a:r>
              <a:rPr lang="en-US" altLang="de-DE" i="1" dirty="0" err="1"/>
              <a:t>Meteore</a:t>
            </a:r>
            <a:r>
              <a:rPr lang="en-US" altLang="de-DE" i="1" dirty="0"/>
              <a:t> </a:t>
            </a:r>
            <a:r>
              <a:rPr lang="en-US" altLang="de-DE" i="1" dirty="0" err="1"/>
              <a:t>e.V.</a:t>
            </a:r>
            <a:endParaRPr lang="en-US" altLang="de-DE" i="1" dirty="0"/>
          </a:p>
        </p:txBody>
      </p:sp>
      <p:sp>
        <p:nvSpPr>
          <p:cNvPr id="10" name="Fußzeilenplatzhalter 4">
            <a:extLst>
              <a:ext uri="{FF2B5EF4-FFF2-40B4-BE49-F238E27FC236}">
                <a16:creationId xmlns:a16="http://schemas.microsoft.com/office/drawing/2014/main" id="{E77DF3F8-E26E-4088-A802-EFE9C65B6A7C}"/>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pic>
        <p:nvPicPr>
          <p:cNvPr id="3" name="Grafik 2">
            <a:extLst>
              <a:ext uri="{FF2B5EF4-FFF2-40B4-BE49-F238E27FC236}">
                <a16:creationId xmlns:a16="http://schemas.microsoft.com/office/drawing/2014/main" id="{26AA177D-0217-195C-FC15-18770A45D2CD}"/>
              </a:ext>
            </a:extLst>
          </p:cNvPr>
          <p:cNvPicPr>
            <a:picLocks noChangeAspect="1"/>
          </p:cNvPicPr>
          <p:nvPr/>
        </p:nvPicPr>
        <p:blipFill>
          <a:blip r:embed="rId3"/>
          <a:stretch>
            <a:fillRect/>
          </a:stretch>
        </p:blipFill>
        <p:spPr>
          <a:xfrm>
            <a:off x="2625752" y="2561319"/>
            <a:ext cx="3927992" cy="2209495"/>
          </a:xfrm>
          <a:prstGeom prst="rect">
            <a:avLst/>
          </a:prstGeom>
          <a:ln>
            <a:solidFill>
              <a:srgbClr val="FFFF99"/>
            </a:solidFill>
          </a:ln>
        </p:spPr>
      </p:pic>
      <p:sp>
        <p:nvSpPr>
          <p:cNvPr id="2" name="Rectangle 5">
            <a:extLst>
              <a:ext uri="{FF2B5EF4-FFF2-40B4-BE49-F238E27FC236}">
                <a16:creationId xmlns:a16="http://schemas.microsoft.com/office/drawing/2014/main" id="{97957381-1744-407B-C77A-E806CA34D282}"/>
              </a:ext>
            </a:extLst>
          </p:cNvPr>
          <p:cNvSpPr>
            <a:spLocks noChangeArrowheads="1"/>
          </p:cNvSpPr>
          <p:nvPr/>
        </p:nvSpPr>
        <p:spPr bwMode="auto">
          <a:xfrm>
            <a:off x="685800" y="533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spcBef>
                <a:spcPct val="20000"/>
              </a:spcBef>
            </a:pPr>
            <a:r>
              <a:rPr lang="en-US" altLang="de-DE" sz="2000" dirty="0">
                <a:solidFill>
                  <a:schemeClr val="tx2"/>
                </a:solidFill>
              </a:rPr>
              <a:t>IMC 2024, </a:t>
            </a:r>
            <a:r>
              <a:rPr lang="en-US" sz="2000" dirty="0" err="1">
                <a:solidFill>
                  <a:schemeClr val="tx2"/>
                </a:solidFill>
              </a:rPr>
              <a:t>Kutná</a:t>
            </a:r>
            <a:r>
              <a:rPr lang="en-US" sz="2000" dirty="0">
                <a:solidFill>
                  <a:schemeClr val="tx2"/>
                </a:solidFill>
              </a:rPr>
              <a:t> Hora, Czech Republic, 19</a:t>
            </a:r>
            <a:r>
              <a:rPr lang="en-US" altLang="de-DE" sz="2000" dirty="0">
                <a:solidFill>
                  <a:schemeClr val="tx2"/>
                </a:solidFill>
              </a:rPr>
              <a:t>.-22.09.2024</a:t>
            </a:r>
          </a:p>
        </p:txBody>
      </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10</a:t>
            </a:fld>
            <a:r>
              <a:rPr lang="en-US" dirty="0"/>
              <a:t>/21</a:t>
            </a:r>
          </a:p>
        </p:txBody>
      </p:sp>
      <p:sp>
        <p:nvSpPr>
          <p:cNvPr id="20484" name="Rectangle 2"/>
          <p:cNvSpPr>
            <a:spLocks noGrp="1" noChangeArrowheads="1"/>
          </p:cNvSpPr>
          <p:nvPr>
            <p:ph type="title"/>
          </p:nvPr>
        </p:nvSpPr>
        <p:spPr/>
        <p:txBody>
          <a:bodyPr/>
          <a:lstStyle/>
          <a:p>
            <a:r>
              <a:rPr lang="en-US" altLang="de-DE" dirty="0"/>
              <a:t>The Observation</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1413164"/>
            <a:ext cx="8303028" cy="45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a:spcBef>
                <a:spcPts val="400"/>
              </a:spcBef>
            </a:pPr>
            <a:endParaRPr lang="en-US" altLang="de-DE" sz="1400" dirty="0">
              <a:sym typeface="Wingdings" panose="05000000000000000000" pitchFamily="2" charset="2"/>
            </a:endParaRPr>
          </a:p>
          <a:p>
            <a:pPr>
              <a:spcBef>
                <a:spcPts val="400"/>
              </a:spcBef>
            </a:pPr>
            <a:endParaRPr lang="en-US" altLang="de-DE" sz="1400" dirty="0">
              <a:sym typeface="Wingdings" panose="05000000000000000000" pitchFamily="2" charset="2"/>
            </a:endParaRPr>
          </a:p>
          <a:p>
            <a:pPr>
              <a:spcBef>
                <a:spcPts val="400"/>
              </a:spcBef>
            </a:pPr>
            <a:endParaRPr lang="en-US" altLang="de-DE" sz="1400" dirty="0">
              <a:sym typeface="Wingdings" panose="05000000000000000000" pitchFamily="2" charset="2"/>
            </a:endParaRPr>
          </a:p>
          <a:p>
            <a:pPr>
              <a:spcBef>
                <a:spcPts val="400"/>
              </a:spcBef>
            </a:pPr>
            <a:endParaRPr lang="en-US" altLang="de-DE" sz="1400" dirty="0">
              <a:sym typeface="Wingdings" panose="05000000000000000000" pitchFamily="2" charset="2"/>
            </a:endParaRPr>
          </a:p>
          <a:p>
            <a:pPr>
              <a:spcBef>
                <a:spcPts val="400"/>
              </a:spcBef>
            </a:pPr>
            <a:endParaRPr lang="en-US" altLang="de-DE" sz="1400" dirty="0">
              <a:sym typeface="Wingdings" panose="05000000000000000000" pitchFamily="2" charset="2"/>
            </a:endParaRPr>
          </a:p>
          <a:p>
            <a:pPr>
              <a:spcBef>
                <a:spcPts val="400"/>
              </a:spcBef>
            </a:pPr>
            <a:endParaRPr lang="en-US" altLang="de-DE" sz="1400" dirty="0">
              <a:sym typeface="Wingdings" panose="05000000000000000000" pitchFamily="2" charset="2"/>
            </a:endParaRPr>
          </a:p>
          <a:p>
            <a:pPr>
              <a:spcBef>
                <a:spcPts val="400"/>
              </a:spcBef>
            </a:pPr>
            <a:endParaRPr lang="en-US" altLang="de-DE" sz="1400" dirty="0">
              <a:sym typeface="Wingdings" panose="05000000000000000000" pitchFamily="2" charset="2"/>
            </a:endParaRPr>
          </a:p>
          <a:p>
            <a:pPr marL="0" indent="0" algn="ctr">
              <a:spcBef>
                <a:spcPts val="400"/>
              </a:spcBef>
              <a:buNone/>
            </a:pPr>
            <a:r>
              <a:rPr lang="en-US" altLang="de-DE" dirty="0">
                <a:latin typeface="Bahnschrift" panose="020B0502040204020203" pitchFamily="34" charset="0"/>
                <a:sym typeface="Wingdings" panose="05000000000000000000" pitchFamily="2" charset="2"/>
              </a:rPr>
              <a:t>21.01.24, 01:32:43  </a:t>
            </a:r>
            <a:r>
              <a:rPr lang="en-US" altLang="de-DE" dirty="0">
                <a:sym typeface="Wingdings" panose="05000000000000000000" pitchFamily="2" charset="2"/>
              </a:rPr>
              <a:t>IMPACT!</a:t>
            </a:r>
          </a:p>
          <a:p>
            <a:pPr marL="0" indent="0" algn="ctr">
              <a:spcBef>
                <a:spcPts val="400"/>
              </a:spcBef>
              <a:buNone/>
            </a:pPr>
            <a:endParaRPr lang="en-US" altLang="de-DE" sz="1400" dirty="0">
              <a:sym typeface="Symbol" pitchFamily="18" charset="2"/>
            </a:endParaRPr>
          </a:p>
          <a:p>
            <a:pPr marL="0" indent="0">
              <a:spcBef>
                <a:spcPts val="400"/>
              </a:spcBef>
              <a:buNone/>
            </a:pPr>
            <a:endParaRPr lang="en-US" altLang="de-DE" dirty="0">
              <a:sym typeface="Symbol" pitchFamily="18" charset="2"/>
            </a:endParaRPr>
          </a:p>
          <a:p>
            <a:pPr>
              <a:spcBef>
                <a:spcPts val="400"/>
              </a:spcBef>
            </a:pPr>
            <a:endParaRPr lang="en-US" altLang="de-DE" dirty="0">
              <a:sym typeface="Symbol" pitchFamily="18" charset="2"/>
            </a:endParaRPr>
          </a:p>
        </p:txBody>
      </p:sp>
    </p:spTree>
    <p:extLst>
      <p:ext uri="{BB962C8B-B14F-4D97-AF65-F5344CB8AC3E}">
        <p14:creationId xmlns:p14="http://schemas.microsoft.com/office/powerpoint/2010/main" val="26088847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11</a:t>
            </a:fld>
            <a:r>
              <a:rPr lang="en-US" dirty="0"/>
              <a:t>/21</a:t>
            </a:r>
          </a:p>
        </p:txBody>
      </p:sp>
      <p:sp>
        <p:nvSpPr>
          <p:cNvPr id="20484" name="Rectangle 2"/>
          <p:cNvSpPr>
            <a:spLocks noGrp="1" noChangeArrowheads="1"/>
          </p:cNvSpPr>
          <p:nvPr>
            <p:ph type="title"/>
          </p:nvPr>
        </p:nvSpPr>
        <p:spPr/>
        <p:txBody>
          <a:bodyPr/>
          <a:lstStyle/>
          <a:p>
            <a:r>
              <a:rPr lang="en-US" altLang="de-DE" dirty="0"/>
              <a:t>The Observation</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1413164"/>
            <a:ext cx="8303028" cy="45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marL="0" indent="0" algn="ctr">
              <a:spcBef>
                <a:spcPts val="400"/>
              </a:spcBef>
              <a:buNone/>
            </a:pPr>
            <a:r>
              <a:rPr lang="en-US" altLang="de-DE" dirty="0">
                <a:sym typeface="Wingdings" panose="05000000000000000000" pitchFamily="2" charset="2"/>
              </a:rPr>
              <a:t>View from South-East: AMS88 in Hoyerswerda (P. Lindner)</a:t>
            </a:r>
          </a:p>
          <a:p>
            <a:pPr marL="0" indent="0" algn="ctr">
              <a:spcBef>
                <a:spcPts val="400"/>
              </a:spcBef>
              <a:buNone/>
            </a:pPr>
            <a:endParaRPr lang="en-US" altLang="de-DE" sz="1400" dirty="0">
              <a:sym typeface="Symbol" pitchFamily="18" charset="2"/>
            </a:endParaRPr>
          </a:p>
          <a:p>
            <a:pPr marL="0" indent="0">
              <a:spcBef>
                <a:spcPts val="400"/>
              </a:spcBef>
              <a:buNone/>
            </a:pPr>
            <a:endParaRPr lang="en-US" altLang="de-DE" dirty="0">
              <a:sym typeface="Symbol" pitchFamily="18" charset="2"/>
            </a:endParaRPr>
          </a:p>
          <a:p>
            <a:pPr>
              <a:spcBef>
                <a:spcPts val="400"/>
              </a:spcBef>
            </a:pPr>
            <a:endParaRPr lang="en-US" altLang="de-DE" dirty="0">
              <a:sym typeface="Symbol" pitchFamily="18" charset="2"/>
            </a:endParaRPr>
          </a:p>
        </p:txBody>
      </p:sp>
      <p:pic>
        <p:nvPicPr>
          <p:cNvPr id="2" name="2024_01_21_00_32_00_000_010880-trim-0650">
            <a:hlinkClick r:id="" action="ppaction://media"/>
            <a:extLst>
              <a:ext uri="{FF2B5EF4-FFF2-40B4-BE49-F238E27FC236}">
                <a16:creationId xmlns:a16="http://schemas.microsoft.com/office/drawing/2014/main" id="{7D5FB983-0333-786A-8640-0F0C70A1EB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36800" y="2108280"/>
            <a:ext cx="4470400" cy="3657600"/>
          </a:xfrm>
          <a:prstGeom prst="rect">
            <a:avLst/>
          </a:prstGeom>
          <a:ln>
            <a:solidFill>
              <a:srgbClr val="FFFF99"/>
            </a:solidFill>
          </a:ln>
        </p:spPr>
      </p:pic>
    </p:spTree>
    <p:extLst>
      <p:ext uri="{BB962C8B-B14F-4D97-AF65-F5344CB8AC3E}">
        <p14:creationId xmlns:p14="http://schemas.microsoft.com/office/powerpoint/2010/main" val="42385973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12</a:t>
            </a:fld>
            <a:r>
              <a:rPr lang="en-US" dirty="0"/>
              <a:t>/21</a:t>
            </a:r>
          </a:p>
        </p:txBody>
      </p:sp>
      <p:sp>
        <p:nvSpPr>
          <p:cNvPr id="20484" name="Rectangle 2"/>
          <p:cNvSpPr>
            <a:spLocks noGrp="1" noChangeArrowheads="1"/>
          </p:cNvSpPr>
          <p:nvPr>
            <p:ph type="title"/>
          </p:nvPr>
        </p:nvSpPr>
        <p:spPr/>
        <p:txBody>
          <a:bodyPr/>
          <a:lstStyle/>
          <a:p>
            <a:r>
              <a:rPr lang="en-US" altLang="de-DE" dirty="0"/>
              <a:t>The Observation</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1413164"/>
            <a:ext cx="8303028" cy="45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marL="0" indent="0" algn="ctr">
              <a:spcBef>
                <a:spcPts val="400"/>
              </a:spcBef>
              <a:buNone/>
            </a:pPr>
            <a:r>
              <a:rPr lang="en-US" altLang="de-DE" dirty="0">
                <a:sym typeface="Wingdings" panose="05000000000000000000" pitchFamily="2" charset="2"/>
              </a:rPr>
              <a:t>View from North: AMS30 in </a:t>
            </a:r>
            <a:r>
              <a:rPr lang="en-US" altLang="de-DE" dirty="0" err="1">
                <a:sym typeface="Wingdings" panose="05000000000000000000" pitchFamily="2" charset="2"/>
              </a:rPr>
              <a:t>Demmin</a:t>
            </a:r>
            <a:r>
              <a:rPr lang="en-US" altLang="de-DE" dirty="0">
                <a:sym typeface="Wingdings" panose="05000000000000000000" pitchFamily="2" charset="2"/>
              </a:rPr>
              <a:t> (W. Hamburg)</a:t>
            </a:r>
          </a:p>
          <a:p>
            <a:pPr marL="0" indent="0" algn="ctr">
              <a:spcBef>
                <a:spcPts val="400"/>
              </a:spcBef>
              <a:buNone/>
            </a:pPr>
            <a:endParaRPr lang="en-US" altLang="de-DE" sz="1400" dirty="0">
              <a:sym typeface="Symbol" pitchFamily="18" charset="2"/>
            </a:endParaRPr>
          </a:p>
          <a:p>
            <a:pPr marL="0" indent="0">
              <a:spcBef>
                <a:spcPts val="400"/>
              </a:spcBef>
              <a:buNone/>
            </a:pPr>
            <a:endParaRPr lang="en-US" altLang="de-DE" dirty="0">
              <a:sym typeface="Symbol" pitchFamily="18" charset="2"/>
            </a:endParaRPr>
          </a:p>
          <a:p>
            <a:pPr>
              <a:spcBef>
                <a:spcPts val="400"/>
              </a:spcBef>
            </a:pPr>
            <a:endParaRPr lang="en-US" altLang="de-DE" dirty="0">
              <a:sym typeface="Symbol" pitchFamily="18" charset="2"/>
            </a:endParaRPr>
          </a:p>
        </p:txBody>
      </p:sp>
      <p:pic>
        <p:nvPicPr>
          <p:cNvPr id="4" name="2024_01_21_00_32_01_000_010303-trim-0925">
            <a:hlinkClick r:id="" action="ppaction://media"/>
            <a:extLst>
              <a:ext uri="{FF2B5EF4-FFF2-40B4-BE49-F238E27FC236}">
                <a16:creationId xmlns:a16="http://schemas.microsoft.com/office/drawing/2014/main" id="{9ED0546F-2232-F573-182B-BFF9F45078F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336401" y="2109600"/>
            <a:ext cx="4493379" cy="3676401"/>
          </a:xfrm>
          <a:prstGeom prst="rect">
            <a:avLst/>
          </a:prstGeom>
          <a:ln>
            <a:solidFill>
              <a:srgbClr val="FFFF99"/>
            </a:solidFill>
          </a:ln>
        </p:spPr>
      </p:pic>
    </p:spTree>
    <p:extLst>
      <p:ext uri="{BB962C8B-B14F-4D97-AF65-F5344CB8AC3E}">
        <p14:creationId xmlns:p14="http://schemas.microsoft.com/office/powerpoint/2010/main" val="14455954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13</a:t>
            </a:fld>
            <a:r>
              <a:rPr lang="en-US" dirty="0"/>
              <a:t>/21</a:t>
            </a:r>
          </a:p>
        </p:txBody>
      </p:sp>
      <p:sp>
        <p:nvSpPr>
          <p:cNvPr id="20484" name="Rectangle 2"/>
          <p:cNvSpPr>
            <a:spLocks noGrp="1" noChangeArrowheads="1"/>
          </p:cNvSpPr>
          <p:nvPr>
            <p:ph type="title"/>
          </p:nvPr>
        </p:nvSpPr>
        <p:spPr/>
        <p:txBody>
          <a:bodyPr/>
          <a:lstStyle/>
          <a:p>
            <a:r>
              <a:rPr lang="en-US" altLang="de-DE" dirty="0"/>
              <a:t>The Observation</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1413164"/>
            <a:ext cx="8303028" cy="45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marL="0" indent="0" algn="ctr">
              <a:spcBef>
                <a:spcPts val="400"/>
              </a:spcBef>
              <a:buNone/>
            </a:pPr>
            <a:r>
              <a:rPr lang="en-US" altLang="de-DE" dirty="0">
                <a:sym typeface="Wingdings" panose="05000000000000000000" pitchFamily="2" charset="2"/>
              </a:rPr>
              <a:t>View from West: AMS213 in Wolfsburg (J. </a:t>
            </a:r>
            <a:r>
              <a:rPr lang="en-US" altLang="de-DE" dirty="0" err="1">
                <a:sym typeface="Wingdings" panose="05000000000000000000" pitchFamily="2" charset="2"/>
              </a:rPr>
              <a:t>Lanz-Kröchert</a:t>
            </a:r>
            <a:r>
              <a:rPr lang="en-US" altLang="de-DE" dirty="0">
                <a:sym typeface="Wingdings" panose="05000000000000000000" pitchFamily="2" charset="2"/>
              </a:rPr>
              <a:t>)</a:t>
            </a:r>
          </a:p>
          <a:p>
            <a:pPr marL="0" indent="0" algn="ctr">
              <a:spcBef>
                <a:spcPts val="400"/>
              </a:spcBef>
              <a:buNone/>
            </a:pPr>
            <a:endParaRPr lang="en-US" altLang="de-DE" sz="1400" dirty="0">
              <a:sym typeface="Symbol" pitchFamily="18" charset="2"/>
            </a:endParaRPr>
          </a:p>
          <a:p>
            <a:pPr marL="0" indent="0">
              <a:spcBef>
                <a:spcPts val="400"/>
              </a:spcBef>
              <a:buNone/>
            </a:pPr>
            <a:endParaRPr lang="en-US" altLang="de-DE" dirty="0">
              <a:sym typeface="Symbol" pitchFamily="18" charset="2"/>
            </a:endParaRPr>
          </a:p>
          <a:p>
            <a:pPr>
              <a:spcBef>
                <a:spcPts val="400"/>
              </a:spcBef>
            </a:pPr>
            <a:endParaRPr lang="en-US" altLang="de-DE" dirty="0">
              <a:sym typeface="Symbol" pitchFamily="18" charset="2"/>
            </a:endParaRPr>
          </a:p>
        </p:txBody>
      </p:sp>
      <p:pic>
        <p:nvPicPr>
          <p:cNvPr id="2" name="2024_01_21_00_32_01_000_012132-trim-0725">
            <a:hlinkClick r:id="" action="ppaction://media"/>
            <a:extLst>
              <a:ext uri="{FF2B5EF4-FFF2-40B4-BE49-F238E27FC236}">
                <a16:creationId xmlns:a16="http://schemas.microsoft.com/office/drawing/2014/main" id="{0AF1B337-0514-565E-3059-22CB78A22E3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336400" y="2109600"/>
            <a:ext cx="4470400" cy="3657600"/>
          </a:xfrm>
          <a:prstGeom prst="rect">
            <a:avLst/>
          </a:prstGeom>
          <a:ln>
            <a:solidFill>
              <a:srgbClr val="FFFF99"/>
            </a:solidFill>
          </a:ln>
        </p:spPr>
      </p:pic>
    </p:spTree>
    <p:extLst>
      <p:ext uri="{BB962C8B-B14F-4D97-AF65-F5344CB8AC3E}">
        <p14:creationId xmlns:p14="http://schemas.microsoft.com/office/powerpoint/2010/main" val="13029492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14</a:t>
            </a:fld>
            <a:r>
              <a:rPr lang="en-US" dirty="0"/>
              <a:t>/21</a:t>
            </a:r>
          </a:p>
        </p:txBody>
      </p:sp>
      <p:sp>
        <p:nvSpPr>
          <p:cNvPr id="20484" name="Rectangle 2"/>
          <p:cNvSpPr>
            <a:spLocks noGrp="1" noChangeArrowheads="1"/>
          </p:cNvSpPr>
          <p:nvPr>
            <p:ph type="title"/>
          </p:nvPr>
        </p:nvSpPr>
        <p:spPr/>
        <p:txBody>
          <a:bodyPr/>
          <a:lstStyle/>
          <a:p>
            <a:r>
              <a:rPr lang="en-US" altLang="de-DE" dirty="0"/>
              <a:t>The Observation</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1413164"/>
            <a:ext cx="8303028" cy="45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marL="0" indent="0" algn="ctr">
              <a:spcBef>
                <a:spcPts val="400"/>
              </a:spcBef>
              <a:buNone/>
            </a:pPr>
            <a:r>
              <a:rPr lang="en-US" altLang="de-DE" dirty="0">
                <a:sym typeface="Wingdings" panose="05000000000000000000" pitchFamily="2" charset="2"/>
              </a:rPr>
              <a:t>View from East: AMS22 in Lindenberg (A. Knöfel)</a:t>
            </a:r>
          </a:p>
          <a:p>
            <a:pPr marL="0" indent="0" algn="ctr">
              <a:spcBef>
                <a:spcPts val="400"/>
              </a:spcBef>
              <a:buNone/>
            </a:pPr>
            <a:endParaRPr lang="en-US" altLang="de-DE" sz="1400" dirty="0">
              <a:sym typeface="Symbol" pitchFamily="18" charset="2"/>
            </a:endParaRPr>
          </a:p>
          <a:p>
            <a:pPr marL="0" indent="0">
              <a:spcBef>
                <a:spcPts val="400"/>
              </a:spcBef>
              <a:buNone/>
            </a:pPr>
            <a:endParaRPr lang="en-US" altLang="de-DE" dirty="0">
              <a:sym typeface="Symbol" pitchFamily="18" charset="2"/>
            </a:endParaRPr>
          </a:p>
          <a:p>
            <a:pPr>
              <a:spcBef>
                <a:spcPts val="400"/>
              </a:spcBef>
            </a:pPr>
            <a:endParaRPr lang="en-US" altLang="de-DE" dirty="0">
              <a:sym typeface="Symbol" pitchFamily="18" charset="2"/>
            </a:endParaRPr>
          </a:p>
        </p:txBody>
      </p:sp>
      <p:pic>
        <p:nvPicPr>
          <p:cNvPr id="3" name="2024_01_21_00_32_00_000_010031-HD-meteor-trim-0925">
            <a:hlinkClick r:id="" action="ppaction://media"/>
            <a:extLst>
              <a:ext uri="{FF2B5EF4-FFF2-40B4-BE49-F238E27FC236}">
                <a16:creationId xmlns:a16="http://schemas.microsoft.com/office/drawing/2014/main" id="{F64E2079-7079-AD0C-CC31-5222BA058B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3889" y="1864879"/>
            <a:ext cx="7316221" cy="4115374"/>
          </a:xfrm>
          <a:prstGeom prst="rect">
            <a:avLst/>
          </a:prstGeom>
          <a:ln>
            <a:solidFill>
              <a:srgbClr val="FFFF99"/>
            </a:solidFill>
          </a:ln>
        </p:spPr>
      </p:pic>
    </p:spTree>
    <p:extLst>
      <p:ext uri="{BB962C8B-B14F-4D97-AF65-F5344CB8AC3E}">
        <p14:creationId xmlns:p14="http://schemas.microsoft.com/office/powerpoint/2010/main" val="284110533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15</a:t>
            </a:fld>
            <a:r>
              <a:rPr lang="en-US" dirty="0"/>
              <a:t>/21</a:t>
            </a:r>
          </a:p>
        </p:txBody>
      </p:sp>
      <p:sp>
        <p:nvSpPr>
          <p:cNvPr id="20484" name="Rectangle 2"/>
          <p:cNvSpPr>
            <a:spLocks noGrp="1" noChangeArrowheads="1"/>
          </p:cNvSpPr>
          <p:nvPr>
            <p:ph type="title"/>
          </p:nvPr>
        </p:nvSpPr>
        <p:spPr/>
        <p:txBody>
          <a:bodyPr/>
          <a:lstStyle/>
          <a:p>
            <a:r>
              <a:rPr lang="en-US" altLang="de-DE" dirty="0"/>
              <a:t>The Observation</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1413164"/>
            <a:ext cx="8303028" cy="45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marL="0" indent="0" algn="ctr">
              <a:spcBef>
                <a:spcPts val="400"/>
              </a:spcBef>
              <a:buNone/>
            </a:pPr>
            <a:r>
              <a:rPr lang="en-US" altLang="de-DE" dirty="0">
                <a:sym typeface="Wingdings" panose="05000000000000000000" pitchFamily="2" charset="2"/>
              </a:rPr>
              <a:t>View from below: AMS16 in </a:t>
            </a:r>
            <a:r>
              <a:rPr lang="en-US" altLang="de-DE" dirty="0" err="1">
                <a:sym typeface="Wingdings" panose="05000000000000000000" pitchFamily="2" charset="2"/>
              </a:rPr>
              <a:t>Ketzür</a:t>
            </a:r>
            <a:r>
              <a:rPr lang="en-US" altLang="de-DE" dirty="0">
                <a:sym typeface="Wingdings" panose="05000000000000000000" pitchFamily="2" charset="2"/>
              </a:rPr>
              <a:t> (S. Molau)</a:t>
            </a:r>
          </a:p>
          <a:p>
            <a:pPr marL="0" indent="0" algn="ctr">
              <a:spcBef>
                <a:spcPts val="400"/>
              </a:spcBef>
              <a:buNone/>
            </a:pPr>
            <a:endParaRPr lang="en-US" altLang="de-DE" sz="1400" dirty="0">
              <a:sym typeface="Symbol" pitchFamily="18" charset="2"/>
            </a:endParaRPr>
          </a:p>
          <a:p>
            <a:pPr marL="0" indent="0">
              <a:spcBef>
                <a:spcPts val="400"/>
              </a:spcBef>
              <a:buNone/>
            </a:pPr>
            <a:endParaRPr lang="en-US" altLang="de-DE" dirty="0">
              <a:sym typeface="Symbol" pitchFamily="18" charset="2"/>
            </a:endParaRPr>
          </a:p>
          <a:p>
            <a:pPr>
              <a:spcBef>
                <a:spcPts val="400"/>
              </a:spcBef>
            </a:pPr>
            <a:endParaRPr lang="en-US" altLang="de-DE" dirty="0">
              <a:sym typeface="Symbol" pitchFamily="18" charset="2"/>
            </a:endParaRPr>
          </a:p>
        </p:txBody>
      </p:sp>
      <p:pic>
        <p:nvPicPr>
          <p:cNvPr id="4" name="2024_01_21_00_32_07_000_010098_cut">
            <a:hlinkClick r:id="" action="ppaction://media"/>
            <a:extLst>
              <a:ext uri="{FF2B5EF4-FFF2-40B4-BE49-F238E27FC236}">
                <a16:creationId xmlns:a16="http://schemas.microsoft.com/office/drawing/2014/main" id="{C3876493-83D8-F838-022E-6E2E0D230B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1864800"/>
            <a:ext cx="7316221" cy="4115374"/>
          </a:xfrm>
          <a:prstGeom prst="rect">
            <a:avLst/>
          </a:prstGeom>
          <a:ln>
            <a:solidFill>
              <a:srgbClr val="FFFF99"/>
            </a:solidFill>
          </a:ln>
        </p:spPr>
      </p:pic>
    </p:spTree>
    <p:extLst>
      <p:ext uri="{BB962C8B-B14F-4D97-AF65-F5344CB8AC3E}">
        <p14:creationId xmlns:p14="http://schemas.microsoft.com/office/powerpoint/2010/main" val="40729778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16</a:t>
            </a:fld>
            <a:r>
              <a:rPr lang="en-US" dirty="0"/>
              <a:t>/21</a:t>
            </a:r>
          </a:p>
        </p:txBody>
      </p:sp>
      <p:sp>
        <p:nvSpPr>
          <p:cNvPr id="20484" name="Rectangle 2"/>
          <p:cNvSpPr>
            <a:spLocks noGrp="1" noChangeArrowheads="1"/>
          </p:cNvSpPr>
          <p:nvPr>
            <p:ph type="title"/>
          </p:nvPr>
        </p:nvSpPr>
        <p:spPr/>
        <p:txBody>
          <a:bodyPr/>
          <a:lstStyle/>
          <a:p>
            <a:r>
              <a:rPr lang="en-US" altLang="de-DE" dirty="0"/>
              <a:t>The Observation</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1413164"/>
            <a:ext cx="8303028" cy="45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marL="0" indent="0" algn="ctr">
              <a:spcBef>
                <a:spcPts val="400"/>
              </a:spcBef>
              <a:buNone/>
            </a:pPr>
            <a:r>
              <a:rPr lang="en-US" altLang="de-DE" dirty="0">
                <a:sym typeface="Wingdings" panose="05000000000000000000" pitchFamily="2" charset="2"/>
              </a:rPr>
              <a:t>View from below: AMS16 in </a:t>
            </a:r>
            <a:r>
              <a:rPr lang="en-US" altLang="de-DE" dirty="0" err="1">
                <a:sym typeface="Wingdings" panose="05000000000000000000" pitchFamily="2" charset="2"/>
              </a:rPr>
              <a:t>Ketzür</a:t>
            </a:r>
            <a:r>
              <a:rPr lang="en-US" altLang="de-DE" dirty="0">
                <a:sym typeface="Wingdings" panose="05000000000000000000" pitchFamily="2" charset="2"/>
              </a:rPr>
              <a:t> (S. Molau)</a:t>
            </a:r>
          </a:p>
          <a:p>
            <a:pPr marL="0" indent="0" algn="ctr">
              <a:spcBef>
                <a:spcPts val="400"/>
              </a:spcBef>
              <a:buNone/>
            </a:pPr>
            <a:endParaRPr lang="en-US" altLang="de-DE" sz="1400" dirty="0">
              <a:sym typeface="Symbol" pitchFamily="18" charset="2"/>
            </a:endParaRPr>
          </a:p>
          <a:p>
            <a:pPr marL="0" indent="0">
              <a:spcBef>
                <a:spcPts val="400"/>
              </a:spcBef>
              <a:buNone/>
            </a:pPr>
            <a:endParaRPr lang="en-US" altLang="de-DE" dirty="0">
              <a:sym typeface="Symbol" pitchFamily="18" charset="2"/>
            </a:endParaRPr>
          </a:p>
          <a:p>
            <a:pPr>
              <a:spcBef>
                <a:spcPts val="400"/>
              </a:spcBef>
            </a:pPr>
            <a:endParaRPr lang="en-US" altLang="de-DE" dirty="0">
              <a:sym typeface="Symbol" pitchFamily="18" charset="2"/>
            </a:endParaRPr>
          </a:p>
        </p:txBody>
      </p:sp>
      <p:pic>
        <p:nvPicPr>
          <p:cNvPr id="2" name="2024_01_21_00_32_07_000_010096_cut">
            <a:hlinkClick r:id="" action="ppaction://media"/>
            <a:extLst>
              <a:ext uri="{FF2B5EF4-FFF2-40B4-BE49-F238E27FC236}">
                <a16:creationId xmlns:a16="http://schemas.microsoft.com/office/drawing/2014/main" id="{69B4A139-B669-5C9C-1F0B-1E5A01B2CC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1864800"/>
            <a:ext cx="7316221" cy="4115374"/>
          </a:xfrm>
          <a:prstGeom prst="rect">
            <a:avLst/>
          </a:prstGeom>
          <a:ln>
            <a:solidFill>
              <a:srgbClr val="FFFF99"/>
            </a:solidFill>
          </a:ln>
        </p:spPr>
      </p:pic>
    </p:spTree>
    <p:extLst>
      <p:ext uri="{BB962C8B-B14F-4D97-AF65-F5344CB8AC3E}">
        <p14:creationId xmlns:p14="http://schemas.microsoft.com/office/powerpoint/2010/main" val="42492959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17</a:t>
            </a:fld>
            <a:r>
              <a:rPr lang="en-US" dirty="0"/>
              <a:t>/21</a:t>
            </a:r>
          </a:p>
        </p:txBody>
      </p:sp>
      <p:sp>
        <p:nvSpPr>
          <p:cNvPr id="20484" name="Rectangle 2"/>
          <p:cNvSpPr>
            <a:spLocks noGrp="1" noChangeArrowheads="1"/>
          </p:cNvSpPr>
          <p:nvPr>
            <p:ph type="title"/>
          </p:nvPr>
        </p:nvSpPr>
        <p:spPr/>
        <p:txBody>
          <a:bodyPr/>
          <a:lstStyle/>
          <a:p>
            <a:r>
              <a:rPr lang="en-US" altLang="de-DE" dirty="0"/>
              <a:t>The Observation</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1413164"/>
            <a:ext cx="8303028" cy="45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marL="0" indent="0" algn="ctr">
              <a:spcBef>
                <a:spcPts val="400"/>
              </a:spcBef>
              <a:buNone/>
            </a:pPr>
            <a:r>
              <a:rPr lang="en-US" altLang="de-DE" dirty="0">
                <a:sym typeface="Wingdings" panose="05000000000000000000" pitchFamily="2" charset="2"/>
              </a:rPr>
              <a:t>View from below: AMS16 in </a:t>
            </a:r>
            <a:r>
              <a:rPr lang="en-US" altLang="de-DE" dirty="0" err="1">
                <a:sym typeface="Wingdings" panose="05000000000000000000" pitchFamily="2" charset="2"/>
              </a:rPr>
              <a:t>Ketzür</a:t>
            </a:r>
            <a:r>
              <a:rPr lang="en-US" altLang="de-DE" dirty="0">
                <a:sym typeface="Wingdings" panose="05000000000000000000" pitchFamily="2" charset="2"/>
              </a:rPr>
              <a:t> (S. Molau)</a:t>
            </a:r>
          </a:p>
          <a:p>
            <a:pPr marL="0" indent="0" algn="ctr">
              <a:spcBef>
                <a:spcPts val="400"/>
              </a:spcBef>
              <a:buNone/>
            </a:pPr>
            <a:endParaRPr lang="en-US" altLang="de-DE" sz="1400" dirty="0">
              <a:sym typeface="Symbol" pitchFamily="18" charset="2"/>
            </a:endParaRPr>
          </a:p>
          <a:p>
            <a:pPr marL="0" indent="0">
              <a:spcBef>
                <a:spcPts val="400"/>
              </a:spcBef>
              <a:buNone/>
            </a:pPr>
            <a:endParaRPr lang="en-US" altLang="de-DE" dirty="0">
              <a:sym typeface="Symbol" pitchFamily="18" charset="2"/>
            </a:endParaRPr>
          </a:p>
          <a:p>
            <a:pPr>
              <a:spcBef>
                <a:spcPts val="400"/>
              </a:spcBef>
            </a:pPr>
            <a:endParaRPr lang="en-US" altLang="de-DE" dirty="0">
              <a:sym typeface="Symbol" pitchFamily="18" charset="2"/>
            </a:endParaRPr>
          </a:p>
        </p:txBody>
      </p:sp>
      <p:pic>
        <p:nvPicPr>
          <p:cNvPr id="2" name="2024_01_21_00_32_07_000_010096_cut">
            <a:hlinkClick r:id="" action="ppaction://media"/>
            <a:extLst>
              <a:ext uri="{FF2B5EF4-FFF2-40B4-BE49-F238E27FC236}">
                <a16:creationId xmlns:a16="http://schemas.microsoft.com/office/drawing/2014/main" id="{69B4A139-B669-5C9C-1F0B-1E5A01B2CC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7535" t="19317" r="42472" b="30689"/>
          <a:stretch/>
        </p:blipFill>
        <p:spPr>
          <a:xfrm>
            <a:off x="914400" y="1864800"/>
            <a:ext cx="7315200" cy="4114800"/>
          </a:xfrm>
          <a:prstGeom prst="rect">
            <a:avLst/>
          </a:prstGeom>
          <a:ln>
            <a:solidFill>
              <a:srgbClr val="FFFF99"/>
            </a:solidFill>
          </a:ln>
        </p:spPr>
      </p:pic>
    </p:spTree>
    <p:extLst>
      <p:ext uri="{BB962C8B-B14F-4D97-AF65-F5344CB8AC3E}">
        <p14:creationId xmlns:p14="http://schemas.microsoft.com/office/powerpoint/2010/main" val="421246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18</a:t>
            </a:fld>
            <a:r>
              <a:rPr lang="en-US" dirty="0"/>
              <a:t>/21</a:t>
            </a:r>
          </a:p>
        </p:txBody>
      </p:sp>
      <p:sp>
        <p:nvSpPr>
          <p:cNvPr id="20484" name="Rectangle 2"/>
          <p:cNvSpPr>
            <a:spLocks noGrp="1" noChangeArrowheads="1"/>
          </p:cNvSpPr>
          <p:nvPr>
            <p:ph type="title"/>
          </p:nvPr>
        </p:nvSpPr>
        <p:spPr/>
        <p:txBody>
          <a:bodyPr/>
          <a:lstStyle/>
          <a:p>
            <a:r>
              <a:rPr lang="en-US" altLang="de-DE" dirty="0"/>
              <a:t>The Organization</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1413164"/>
            <a:ext cx="6349800" cy="45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a:spcBef>
                <a:spcPts val="400"/>
              </a:spcBef>
            </a:pPr>
            <a:r>
              <a:rPr lang="en-US" altLang="de-DE" dirty="0">
                <a:latin typeface="Bahnschrift" panose="020B0502040204020203" pitchFamily="34" charset="0"/>
                <a:sym typeface="Symbol" pitchFamily="18" charset="2"/>
              </a:rPr>
              <a:t>21.02.24, 01:33  </a:t>
            </a:r>
            <a:r>
              <a:rPr lang="en-US" altLang="de-DE" dirty="0">
                <a:sym typeface="Symbol" pitchFamily="18" charset="2"/>
              </a:rPr>
              <a:t>I have not seen anything. </a:t>
            </a:r>
          </a:p>
          <a:p>
            <a:pPr>
              <a:spcBef>
                <a:spcPts val="400"/>
              </a:spcBef>
            </a:pPr>
            <a:r>
              <a:rPr lang="en-US" altLang="de-DE" dirty="0">
                <a:latin typeface="Bahnschrift" panose="020B0502040204020203" pitchFamily="34" charset="0"/>
                <a:sym typeface="Symbol" pitchFamily="18" charset="2"/>
              </a:rPr>
              <a:t>21.02.24, 01:33  </a:t>
            </a:r>
            <a:r>
              <a:rPr lang="en-US" altLang="de-DE" dirty="0">
                <a:sym typeface="Symbol" pitchFamily="18" charset="2"/>
              </a:rPr>
              <a:t>First visual confirmation reach my smartphone.</a:t>
            </a:r>
          </a:p>
          <a:p>
            <a:pPr>
              <a:spcBef>
                <a:spcPts val="400"/>
              </a:spcBef>
            </a:pPr>
            <a:r>
              <a:rPr lang="en-US" altLang="de-DE" dirty="0">
                <a:latin typeface="Bahnschrift" panose="020B0502040204020203" pitchFamily="34" charset="0"/>
                <a:sym typeface="Symbol" pitchFamily="18" charset="2"/>
              </a:rPr>
              <a:t>21.02.24: 01:43  </a:t>
            </a:r>
            <a:r>
              <a:rPr lang="en-US" altLang="de-DE" dirty="0">
                <a:sym typeface="Symbol" pitchFamily="18" charset="2"/>
              </a:rPr>
              <a:t>Mail by P. Jenniskens: </a:t>
            </a:r>
            <a:r>
              <a:rPr lang="en-US" altLang="de-DE" i="1" dirty="0">
                <a:sym typeface="Symbol" pitchFamily="18" charset="2"/>
              </a:rPr>
              <a:t>We'll need a trajectory asap.</a:t>
            </a:r>
            <a:r>
              <a:rPr lang="en-US" altLang="de-DE" dirty="0">
                <a:sym typeface="Symbol" pitchFamily="18" charset="2"/>
              </a:rPr>
              <a:t> </a:t>
            </a:r>
          </a:p>
          <a:p>
            <a:pPr>
              <a:spcBef>
                <a:spcPts val="400"/>
              </a:spcBef>
            </a:pPr>
            <a:r>
              <a:rPr lang="en-US" altLang="de-DE" dirty="0">
                <a:latin typeface="Bahnschrift" panose="020B0502040204020203" pitchFamily="34" charset="0"/>
                <a:sym typeface="Symbol" pitchFamily="18" charset="2"/>
              </a:rPr>
              <a:t>21.01.24, 01:51  </a:t>
            </a:r>
            <a:r>
              <a:rPr lang="en-US" altLang="de-DE" dirty="0">
                <a:sym typeface="Symbol" pitchFamily="18" charset="2"/>
              </a:rPr>
              <a:t>I have checked the recordings of AMS16: Direct hit!</a:t>
            </a:r>
          </a:p>
          <a:p>
            <a:pPr>
              <a:spcBef>
                <a:spcPts val="400"/>
              </a:spcBef>
            </a:pPr>
            <a:r>
              <a:rPr lang="en-US" altLang="de-DE" dirty="0">
                <a:latin typeface="Bahnschrift" panose="020B0502040204020203" pitchFamily="34" charset="0"/>
                <a:sym typeface="Symbol" pitchFamily="18" charset="2"/>
              </a:rPr>
              <a:t>21.01.24, 01:55  </a:t>
            </a:r>
            <a:r>
              <a:rPr lang="en-US" altLang="de-DE" dirty="0">
                <a:sym typeface="Symbol" pitchFamily="18" charset="2"/>
              </a:rPr>
              <a:t>SMS to Mike Hankey: We got it! Houston, pls. take over …</a:t>
            </a:r>
          </a:p>
          <a:p>
            <a:pPr>
              <a:spcBef>
                <a:spcPts val="400"/>
              </a:spcBef>
            </a:pPr>
            <a:r>
              <a:rPr lang="en-US" altLang="de-DE" dirty="0">
                <a:latin typeface="Bahnschrift" panose="020B0502040204020203" pitchFamily="34" charset="0"/>
                <a:sym typeface="Symbol" pitchFamily="18" charset="2"/>
              </a:rPr>
              <a:t>21.01.24, 01:59  </a:t>
            </a:r>
            <a:r>
              <a:rPr lang="en-US" altLang="de-DE" dirty="0">
                <a:sym typeface="Symbol" pitchFamily="18" charset="2"/>
              </a:rPr>
              <a:t>Request by André: Are we allowed to share the recordings?</a:t>
            </a:r>
          </a:p>
          <a:p>
            <a:pPr>
              <a:spcBef>
                <a:spcPts val="400"/>
              </a:spcBef>
            </a:pPr>
            <a:endParaRPr lang="en-US" altLang="de-DE" dirty="0">
              <a:sym typeface="Symbol" pitchFamily="18" charset="2"/>
            </a:endParaRPr>
          </a:p>
          <a:p>
            <a:pPr>
              <a:spcBef>
                <a:spcPts val="400"/>
              </a:spcBef>
            </a:pPr>
            <a:endParaRPr lang="en-US" altLang="de-DE" dirty="0">
              <a:sym typeface="Symbol" pitchFamily="18" charset="2"/>
            </a:endParaRPr>
          </a:p>
        </p:txBody>
      </p:sp>
      <p:pic>
        <p:nvPicPr>
          <p:cNvPr id="2" name="Grafik 1" descr="Daumen-hoch-Zeichen">
            <a:extLst>
              <a:ext uri="{FF2B5EF4-FFF2-40B4-BE49-F238E27FC236}">
                <a16:creationId xmlns:a16="http://schemas.microsoft.com/office/drawing/2014/main" id="{8D8E624E-E9B0-476A-4951-15BD11B4DF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6003332" y="1413164"/>
            <a:ext cx="442800" cy="442800"/>
          </a:xfrm>
          <a:prstGeom prst="rect">
            <a:avLst/>
          </a:prstGeom>
        </p:spPr>
      </p:pic>
      <p:pic>
        <p:nvPicPr>
          <p:cNvPr id="3" name="Grafik 2" descr="Daumen-hoch-Zeichen">
            <a:extLst>
              <a:ext uri="{FF2B5EF4-FFF2-40B4-BE49-F238E27FC236}">
                <a16:creationId xmlns:a16="http://schemas.microsoft.com/office/drawing/2014/main" id="{70D8075C-C8E0-8C2C-1778-938B816A23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28709" y="2190507"/>
            <a:ext cx="441767" cy="441767"/>
          </a:xfrm>
          <a:prstGeom prst="rect">
            <a:avLst/>
          </a:prstGeom>
        </p:spPr>
      </p:pic>
      <p:pic>
        <p:nvPicPr>
          <p:cNvPr id="5" name="Grafik 4">
            <a:extLst>
              <a:ext uri="{FF2B5EF4-FFF2-40B4-BE49-F238E27FC236}">
                <a16:creationId xmlns:a16="http://schemas.microsoft.com/office/drawing/2014/main" id="{C68B41A2-1DC5-C822-A32C-0DBB7D2A67D8}"/>
              </a:ext>
            </a:extLst>
          </p:cNvPr>
          <p:cNvPicPr>
            <a:picLocks noChangeAspect="1"/>
          </p:cNvPicPr>
          <p:nvPr/>
        </p:nvPicPr>
        <p:blipFill>
          <a:blip r:embed="rId4"/>
          <a:stretch>
            <a:fillRect/>
          </a:stretch>
        </p:blipFill>
        <p:spPr>
          <a:xfrm>
            <a:off x="6918964" y="1413164"/>
            <a:ext cx="2052000" cy="830775"/>
          </a:xfrm>
          <a:prstGeom prst="rect">
            <a:avLst/>
          </a:prstGeom>
          <a:ln>
            <a:solidFill>
              <a:srgbClr val="FFFF99"/>
            </a:solidFill>
          </a:ln>
        </p:spPr>
      </p:pic>
      <p:pic>
        <p:nvPicPr>
          <p:cNvPr id="9" name="Grafik 8">
            <a:extLst>
              <a:ext uri="{FF2B5EF4-FFF2-40B4-BE49-F238E27FC236}">
                <a16:creationId xmlns:a16="http://schemas.microsoft.com/office/drawing/2014/main" id="{A7E327CA-D23A-CA60-D307-3D40D9BB7194}"/>
              </a:ext>
            </a:extLst>
          </p:cNvPr>
          <p:cNvPicPr>
            <a:picLocks noChangeAspect="1"/>
          </p:cNvPicPr>
          <p:nvPr/>
        </p:nvPicPr>
        <p:blipFill>
          <a:blip r:embed="rId5"/>
          <a:stretch>
            <a:fillRect/>
          </a:stretch>
        </p:blipFill>
        <p:spPr>
          <a:xfrm>
            <a:off x="6918964" y="2438399"/>
            <a:ext cx="2052000" cy="3579600"/>
          </a:xfrm>
          <a:prstGeom prst="rect">
            <a:avLst/>
          </a:prstGeom>
          <a:ln>
            <a:solidFill>
              <a:srgbClr val="FFFF99"/>
            </a:solidFill>
          </a:ln>
        </p:spPr>
      </p:pic>
    </p:spTree>
    <p:extLst>
      <p:ext uri="{BB962C8B-B14F-4D97-AF65-F5344CB8AC3E}">
        <p14:creationId xmlns:p14="http://schemas.microsoft.com/office/powerpoint/2010/main" val="256550413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19</a:t>
            </a:fld>
            <a:r>
              <a:rPr lang="en-US" dirty="0"/>
              <a:t>/21</a:t>
            </a:r>
          </a:p>
        </p:txBody>
      </p:sp>
      <p:sp>
        <p:nvSpPr>
          <p:cNvPr id="20484" name="Rectangle 2"/>
          <p:cNvSpPr>
            <a:spLocks noGrp="1" noChangeArrowheads="1"/>
          </p:cNvSpPr>
          <p:nvPr>
            <p:ph type="title"/>
          </p:nvPr>
        </p:nvSpPr>
        <p:spPr/>
        <p:txBody>
          <a:bodyPr/>
          <a:lstStyle/>
          <a:p>
            <a:r>
              <a:rPr lang="en-US" altLang="de-DE" dirty="0"/>
              <a:t>The Organization</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1413164"/>
            <a:ext cx="6412495" cy="435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a:spcBef>
                <a:spcPts val="400"/>
              </a:spcBef>
            </a:pPr>
            <a:r>
              <a:rPr lang="en-US" altLang="de-DE" dirty="0">
                <a:latin typeface="Bahnschrift" panose="020B0502040204020203" pitchFamily="34" charset="0"/>
                <a:sym typeface="Symbol" pitchFamily="18" charset="2"/>
              </a:rPr>
              <a:t>21.01.24, 02:24</a:t>
            </a:r>
            <a:r>
              <a:rPr lang="en-US" altLang="de-DE" dirty="0">
                <a:latin typeface="Bahnschrift Light" panose="020B0502040204020203" pitchFamily="34" charset="0"/>
                <a:sym typeface="Symbol" pitchFamily="18" charset="2"/>
              </a:rPr>
              <a:t>  </a:t>
            </a:r>
            <a:r>
              <a:rPr lang="en-US" altLang="de-DE" dirty="0">
                <a:sym typeface="Symbol" pitchFamily="18" charset="2"/>
              </a:rPr>
              <a:t>Mail by P. Jenniskens: </a:t>
            </a:r>
            <a:r>
              <a:rPr lang="en-US" altLang="de-DE" i="1" dirty="0">
                <a:sym typeface="Symbol" pitchFamily="18" charset="2"/>
              </a:rPr>
              <a:t>Is it feasible to do a group search with 10-12 people? Looking into whether it makes sense for me to come out. Earliest I can be in Berlin is Monday morning.</a:t>
            </a:r>
            <a:endParaRPr lang="en-US" altLang="de-DE" dirty="0">
              <a:sym typeface="Symbol" pitchFamily="18" charset="2"/>
            </a:endParaRPr>
          </a:p>
          <a:p>
            <a:pPr>
              <a:spcBef>
                <a:spcPts val="400"/>
              </a:spcBef>
            </a:pPr>
            <a:r>
              <a:rPr lang="en-US" altLang="de-DE" dirty="0">
                <a:latin typeface="Bahnschrift" panose="020B0502040204020203" pitchFamily="34" charset="0"/>
                <a:sym typeface="Symbol" pitchFamily="18" charset="2"/>
              </a:rPr>
              <a:t>21.01.24, 02:54  </a:t>
            </a:r>
            <a:r>
              <a:rPr lang="en-US" altLang="de-DE" dirty="0">
                <a:sym typeface="Symbol" pitchFamily="18" charset="2"/>
              </a:rPr>
              <a:t>Congratulation by mail to the discoverer </a:t>
            </a:r>
            <a:r>
              <a:rPr lang="en-US" altLang="de-DE" dirty="0" err="1">
                <a:sym typeface="Symbol" pitchFamily="18" charset="2"/>
              </a:rPr>
              <a:t>Krisztián</a:t>
            </a:r>
            <a:r>
              <a:rPr lang="en-US" altLang="de-DE" dirty="0">
                <a:sym typeface="Symbol" pitchFamily="18" charset="2"/>
              </a:rPr>
              <a:t> </a:t>
            </a:r>
            <a:r>
              <a:rPr lang="en-US" altLang="de-DE" dirty="0" err="1">
                <a:sym typeface="Symbol" pitchFamily="18" charset="2"/>
              </a:rPr>
              <a:t>Sárneczky</a:t>
            </a:r>
            <a:r>
              <a:rPr lang="en-US" altLang="de-DE" dirty="0">
                <a:sym typeface="Symbol" pitchFamily="18" charset="2"/>
              </a:rPr>
              <a:t>.</a:t>
            </a:r>
          </a:p>
          <a:p>
            <a:pPr>
              <a:spcBef>
                <a:spcPts val="400"/>
              </a:spcBef>
            </a:pPr>
            <a:r>
              <a:rPr lang="en-US" altLang="de-DE" dirty="0">
                <a:latin typeface="Bahnschrift" panose="020B0502040204020203" pitchFamily="34" charset="0"/>
                <a:sym typeface="Symbol" pitchFamily="18" charset="2"/>
              </a:rPr>
              <a:t>21.01.24, 02:59  </a:t>
            </a:r>
            <a:r>
              <a:rPr lang="en-US" altLang="de-DE" dirty="0">
                <a:sym typeface="Symbol" pitchFamily="18" charset="2"/>
              </a:rPr>
              <a:t>I create the WhatsApp group “SAR2736” and invite first members.</a:t>
            </a:r>
          </a:p>
          <a:p>
            <a:pPr>
              <a:spcBef>
                <a:spcPts val="400"/>
              </a:spcBef>
            </a:pPr>
            <a:r>
              <a:rPr lang="en-US" altLang="de-DE" dirty="0">
                <a:latin typeface="Bahnschrift" panose="020B0502040204020203" pitchFamily="34" charset="0"/>
                <a:sym typeface="Symbol" pitchFamily="18" charset="2"/>
              </a:rPr>
              <a:t>21.01.24, 03:07  </a:t>
            </a:r>
            <a:r>
              <a:rPr lang="en-US" altLang="de-DE" dirty="0">
                <a:sym typeface="Symbol" pitchFamily="18" charset="2"/>
              </a:rPr>
              <a:t>Last mail … I go to bed.</a:t>
            </a:r>
            <a:endParaRPr lang="en-US" altLang="de-DE" dirty="0">
              <a:sym typeface="Wingdings" panose="05000000000000000000" pitchFamily="2" charset="2"/>
            </a:endParaRPr>
          </a:p>
          <a:p>
            <a:pPr>
              <a:spcBef>
                <a:spcPts val="400"/>
              </a:spcBef>
            </a:pPr>
            <a:endParaRPr lang="en-US" altLang="de-DE" dirty="0">
              <a:sym typeface="Symbol" pitchFamily="18" charset="2"/>
            </a:endParaRPr>
          </a:p>
          <a:p>
            <a:pPr>
              <a:spcBef>
                <a:spcPts val="400"/>
              </a:spcBef>
            </a:pPr>
            <a:endParaRPr lang="en-US" altLang="de-DE" dirty="0">
              <a:sym typeface="Symbol" pitchFamily="18" charset="2"/>
            </a:endParaRPr>
          </a:p>
          <a:p>
            <a:pPr>
              <a:spcBef>
                <a:spcPts val="400"/>
              </a:spcBef>
            </a:pPr>
            <a:endParaRPr lang="en-US" altLang="de-DE" dirty="0">
              <a:sym typeface="Symbol" pitchFamily="18" charset="2"/>
            </a:endParaRPr>
          </a:p>
        </p:txBody>
      </p:sp>
      <p:pic>
        <p:nvPicPr>
          <p:cNvPr id="3" name="Grafik 2">
            <a:extLst>
              <a:ext uri="{FF2B5EF4-FFF2-40B4-BE49-F238E27FC236}">
                <a16:creationId xmlns:a16="http://schemas.microsoft.com/office/drawing/2014/main" id="{11FEF5B0-5354-1A47-A6D3-F80728DE409C}"/>
              </a:ext>
            </a:extLst>
          </p:cNvPr>
          <p:cNvPicPr>
            <a:picLocks noChangeAspect="1"/>
          </p:cNvPicPr>
          <p:nvPr/>
        </p:nvPicPr>
        <p:blipFill>
          <a:blip r:embed="rId2"/>
          <a:stretch>
            <a:fillRect/>
          </a:stretch>
        </p:blipFill>
        <p:spPr>
          <a:xfrm>
            <a:off x="6871555" y="1424607"/>
            <a:ext cx="2052000" cy="4332000"/>
          </a:xfrm>
          <a:prstGeom prst="rect">
            <a:avLst/>
          </a:prstGeom>
          <a:ln>
            <a:solidFill>
              <a:srgbClr val="FFFF99"/>
            </a:solidFill>
          </a:ln>
        </p:spPr>
      </p:pic>
    </p:spTree>
    <p:extLst>
      <p:ext uri="{BB962C8B-B14F-4D97-AF65-F5344CB8AC3E}">
        <p14:creationId xmlns:p14="http://schemas.microsoft.com/office/powerpoint/2010/main" val="32248985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Foliennummernplatzhalter 5"/>
          <p:cNvSpPr>
            <a:spLocks noGrp="1"/>
          </p:cNvSpPr>
          <p:nvPr>
            <p:ph type="sldNum" sz="quarter" idx="12"/>
          </p:nvPr>
        </p:nvSpPr>
        <p:spPr/>
        <p:txBody>
          <a:bodyPr/>
          <a:lstStyle/>
          <a:p>
            <a:pPr>
              <a:defRPr/>
            </a:pPr>
            <a:fld id="{929B3DE4-CC3C-47C4-87DF-930CCD95FA12}" type="slidenum">
              <a:rPr lang="en-US" smtClean="0"/>
              <a:pPr>
                <a:defRPr/>
              </a:pPr>
              <a:t>2</a:t>
            </a:fld>
            <a:r>
              <a:rPr lang="en-US" dirty="0"/>
              <a:t>/21</a:t>
            </a:r>
          </a:p>
        </p:txBody>
      </p:sp>
      <p:sp>
        <p:nvSpPr>
          <p:cNvPr id="17412" name="Rectangle 2"/>
          <p:cNvSpPr>
            <a:spLocks noGrp="1" noChangeArrowheads="1"/>
          </p:cNvSpPr>
          <p:nvPr>
            <p:ph type="title"/>
          </p:nvPr>
        </p:nvSpPr>
        <p:spPr/>
        <p:txBody>
          <a:bodyPr/>
          <a:lstStyle/>
          <a:p>
            <a:r>
              <a:rPr lang="en-US" altLang="de-DE" dirty="0"/>
              <a:t>Overview</a:t>
            </a:r>
          </a:p>
        </p:txBody>
      </p:sp>
      <p:sp>
        <p:nvSpPr>
          <p:cNvPr id="17413" name="Rectangle 3"/>
          <p:cNvSpPr>
            <a:spLocks noGrp="1" noChangeArrowheads="1"/>
          </p:cNvSpPr>
          <p:nvPr>
            <p:ph type="body" idx="1"/>
          </p:nvPr>
        </p:nvSpPr>
        <p:spPr>
          <a:xfrm>
            <a:off x="3109732" y="1246909"/>
            <a:ext cx="4342588" cy="4800600"/>
          </a:xfrm>
        </p:spPr>
        <p:txBody>
          <a:bodyPr anchor="ctr"/>
          <a:lstStyle/>
          <a:p>
            <a:pPr marL="0" indent="0">
              <a:lnSpc>
                <a:spcPct val="160000"/>
              </a:lnSpc>
              <a:spcBef>
                <a:spcPts val="0"/>
              </a:spcBef>
              <a:buNone/>
            </a:pPr>
            <a:r>
              <a:rPr lang="en-US" altLang="de-DE" dirty="0"/>
              <a:t>	  Part 1</a:t>
            </a:r>
          </a:p>
          <a:p>
            <a:pPr>
              <a:lnSpc>
                <a:spcPct val="160000"/>
              </a:lnSpc>
              <a:spcBef>
                <a:spcPts val="0"/>
              </a:spcBef>
            </a:pPr>
            <a:r>
              <a:rPr lang="en-US" altLang="de-DE" dirty="0"/>
              <a:t>The Discovery</a:t>
            </a:r>
          </a:p>
          <a:p>
            <a:pPr>
              <a:lnSpc>
                <a:spcPct val="160000"/>
              </a:lnSpc>
              <a:spcBef>
                <a:spcPts val="0"/>
              </a:spcBef>
            </a:pPr>
            <a:r>
              <a:rPr lang="en-US" altLang="de-DE" dirty="0"/>
              <a:t>The Alerting</a:t>
            </a:r>
          </a:p>
          <a:p>
            <a:pPr>
              <a:lnSpc>
                <a:spcPct val="160000"/>
              </a:lnSpc>
              <a:spcBef>
                <a:spcPts val="0"/>
              </a:spcBef>
            </a:pPr>
            <a:r>
              <a:rPr lang="en-US" altLang="de-DE" dirty="0"/>
              <a:t>The Observation</a:t>
            </a:r>
          </a:p>
          <a:p>
            <a:pPr>
              <a:lnSpc>
                <a:spcPct val="160000"/>
              </a:lnSpc>
              <a:spcBef>
                <a:spcPts val="0"/>
              </a:spcBef>
            </a:pPr>
            <a:r>
              <a:rPr lang="en-US" altLang="de-DE" dirty="0"/>
              <a:t>The Organization</a:t>
            </a:r>
          </a:p>
          <a:p>
            <a:pPr>
              <a:lnSpc>
                <a:spcPct val="160000"/>
              </a:lnSpc>
              <a:spcBef>
                <a:spcPts val="0"/>
              </a:spcBef>
            </a:pPr>
            <a:endParaRPr lang="en-US" altLang="de-DE" dirty="0"/>
          </a:p>
        </p:txBody>
      </p:sp>
      <p:sp>
        <p:nvSpPr>
          <p:cNvPr id="7" name="Datumsplatzhalter 3">
            <a:extLst>
              <a:ext uri="{FF2B5EF4-FFF2-40B4-BE49-F238E27FC236}">
                <a16:creationId xmlns:a16="http://schemas.microsoft.com/office/drawing/2014/main" id="{FD578C8F-6B36-4D78-9042-807962226FF4}"/>
              </a:ext>
            </a:extLst>
          </p:cNvPr>
          <p:cNvSpPr>
            <a:spLocks noGrp="1"/>
          </p:cNvSpPr>
          <p:nvPr>
            <p:ph type="dt" sz="quarter" idx="10"/>
          </p:nvPr>
        </p:nvSpPr>
        <p:spPr>
          <a:xfrm>
            <a:off x="529207" y="6248400"/>
            <a:ext cx="2016565" cy="457200"/>
          </a:xfrm>
        </p:spPr>
        <p:txBody>
          <a:bodyPr/>
          <a:lstStyle/>
          <a:p>
            <a:pPr>
              <a:defRPr/>
            </a:pPr>
            <a:r>
              <a:rPr lang="en-US" dirty="0"/>
              <a:t>IMC 2024</a:t>
            </a:r>
          </a:p>
        </p:txBody>
      </p:sp>
      <p:sp>
        <p:nvSpPr>
          <p:cNvPr id="8" name="Fußzeilenplatzhalter 4">
            <a:extLst>
              <a:ext uri="{FF2B5EF4-FFF2-40B4-BE49-F238E27FC236}">
                <a16:creationId xmlns:a16="http://schemas.microsoft.com/office/drawing/2014/main" id="{57B7D2BC-E1B1-42F7-AAC7-919FEDAE4317}"/>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20</a:t>
            </a:fld>
            <a:r>
              <a:rPr lang="en-US" dirty="0"/>
              <a:t>/21</a:t>
            </a:r>
          </a:p>
        </p:txBody>
      </p:sp>
      <p:sp>
        <p:nvSpPr>
          <p:cNvPr id="20484" name="Rectangle 2"/>
          <p:cNvSpPr>
            <a:spLocks noGrp="1" noChangeArrowheads="1"/>
          </p:cNvSpPr>
          <p:nvPr>
            <p:ph type="title"/>
          </p:nvPr>
        </p:nvSpPr>
        <p:spPr/>
        <p:txBody>
          <a:bodyPr/>
          <a:lstStyle/>
          <a:p>
            <a:r>
              <a:rPr lang="en-US" altLang="de-DE" dirty="0"/>
              <a:t>The Organization</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1413164"/>
            <a:ext cx="6435646" cy="435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a:spcBef>
                <a:spcPts val="400"/>
              </a:spcBef>
            </a:pPr>
            <a:r>
              <a:rPr lang="en-US" altLang="de-DE" dirty="0">
                <a:latin typeface="Bahnschrift" panose="020B0502040204020203" pitchFamily="34" charset="0"/>
                <a:sym typeface="Symbol" pitchFamily="18" charset="2"/>
              </a:rPr>
              <a:t>21.01.24, 09:30  </a:t>
            </a:r>
            <a:r>
              <a:rPr lang="en-US" altLang="de-DE" dirty="0">
                <a:sym typeface="Symbol" pitchFamily="18" charset="2"/>
              </a:rPr>
              <a:t>I wake up and check my smartphone. Mike has sent first calculations.</a:t>
            </a:r>
          </a:p>
          <a:p>
            <a:pPr>
              <a:spcBef>
                <a:spcPts val="400"/>
              </a:spcBef>
            </a:pPr>
            <a:r>
              <a:rPr lang="en-US" altLang="de-DE" dirty="0">
                <a:latin typeface="Bahnschrift" panose="020B0502040204020203" pitchFamily="34" charset="0"/>
                <a:sym typeface="Symbol" pitchFamily="18" charset="2"/>
              </a:rPr>
              <a:t>21.01.24, 09:31  </a:t>
            </a:r>
            <a:r>
              <a:rPr lang="en-US" altLang="de-DE" dirty="0">
                <a:sym typeface="Symbol" pitchFamily="18" charset="2"/>
              </a:rPr>
              <a:t>I‘m petrified again:    Meteorites in my front garden (… almost)!</a:t>
            </a:r>
          </a:p>
          <a:p>
            <a:pPr>
              <a:spcBef>
                <a:spcPts val="400"/>
              </a:spcBef>
            </a:pPr>
            <a:r>
              <a:rPr lang="en-US" altLang="de-DE" dirty="0">
                <a:latin typeface="Bahnschrift" panose="020B0502040204020203" pitchFamily="34" charset="0"/>
                <a:sym typeface="Symbol" pitchFamily="18" charset="2"/>
              </a:rPr>
              <a:t>21.01.24, 09:53  </a:t>
            </a:r>
            <a:r>
              <a:rPr lang="en-US" altLang="de-DE" dirty="0">
                <a:sym typeface="Symbol" pitchFamily="18" charset="2"/>
              </a:rPr>
              <a:t>While taking a shower a decide to start immediately. Meeting at 3 pm onsite.</a:t>
            </a:r>
          </a:p>
          <a:p>
            <a:pPr>
              <a:spcBef>
                <a:spcPts val="400"/>
              </a:spcBef>
            </a:pPr>
            <a:r>
              <a:rPr lang="en-US" altLang="de-DE" dirty="0">
                <a:latin typeface="Bahnschrift" panose="020B0502040204020203" pitchFamily="34" charset="0"/>
                <a:sym typeface="Symbol" pitchFamily="18" charset="2"/>
              </a:rPr>
              <a:t>21.01.24, 10:15  </a:t>
            </a:r>
            <a:r>
              <a:rPr lang="en-US" altLang="de-DE" dirty="0">
                <a:sym typeface="Symbol" pitchFamily="18" charset="2"/>
              </a:rPr>
              <a:t>I sit in my car at take breakfast while driving.</a:t>
            </a:r>
          </a:p>
          <a:p>
            <a:pPr>
              <a:spcBef>
                <a:spcPts val="400"/>
              </a:spcBef>
            </a:pPr>
            <a:r>
              <a:rPr lang="en-US" altLang="de-DE" dirty="0">
                <a:latin typeface="Bahnschrift" panose="020B0502040204020203" pitchFamily="34" charset="0"/>
                <a:sym typeface="Symbol" pitchFamily="18" charset="2"/>
              </a:rPr>
              <a:t>21.01.24, 10:59  </a:t>
            </a:r>
            <a:r>
              <a:rPr lang="en-US" altLang="de-DE" dirty="0" err="1">
                <a:sym typeface="Symbol" pitchFamily="18" charset="2"/>
              </a:rPr>
              <a:t>Möthlow</a:t>
            </a:r>
            <a:r>
              <a:rPr lang="en-US" altLang="de-DE" dirty="0">
                <a:sym typeface="Symbol" pitchFamily="18" charset="2"/>
              </a:rPr>
              <a:t> is decided as meeting point and communicated in the group.</a:t>
            </a:r>
          </a:p>
          <a:p>
            <a:pPr>
              <a:spcBef>
                <a:spcPts val="400"/>
              </a:spcBef>
            </a:pPr>
            <a:r>
              <a:rPr lang="en-US" altLang="de-DE" dirty="0">
                <a:latin typeface="Bahnschrift" panose="020B0502040204020203" pitchFamily="34" charset="0"/>
                <a:sym typeface="Symbol" pitchFamily="18" charset="2"/>
              </a:rPr>
              <a:t>21.01.24, 11:30  </a:t>
            </a:r>
            <a:r>
              <a:rPr lang="en-US" altLang="de-DE" dirty="0">
                <a:sym typeface="Symbol" pitchFamily="18" charset="2"/>
              </a:rPr>
              <a:t>Phone calls to a number of AKM members to find brothers-in-arms.</a:t>
            </a:r>
            <a:endParaRPr lang="en-US" altLang="de-DE" dirty="0">
              <a:sym typeface="Wingdings" panose="05000000000000000000" pitchFamily="2" charset="2"/>
            </a:endParaRPr>
          </a:p>
          <a:p>
            <a:pPr>
              <a:spcBef>
                <a:spcPts val="400"/>
              </a:spcBef>
            </a:pPr>
            <a:endParaRPr lang="en-US" altLang="de-DE" dirty="0">
              <a:sym typeface="Symbol" pitchFamily="18" charset="2"/>
            </a:endParaRPr>
          </a:p>
          <a:p>
            <a:pPr>
              <a:spcBef>
                <a:spcPts val="400"/>
              </a:spcBef>
            </a:pPr>
            <a:endParaRPr lang="en-US" altLang="de-DE" dirty="0">
              <a:sym typeface="Symbol" pitchFamily="18" charset="2"/>
            </a:endParaRPr>
          </a:p>
          <a:p>
            <a:pPr>
              <a:spcBef>
                <a:spcPts val="400"/>
              </a:spcBef>
            </a:pPr>
            <a:endParaRPr lang="en-US" altLang="de-DE" dirty="0">
              <a:sym typeface="Symbol" pitchFamily="18" charset="2"/>
            </a:endParaRPr>
          </a:p>
        </p:txBody>
      </p:sp>
      <p:pic>
        <p:nvPicPr>
          <p:cNvPr id="3" name="Grafik 2">
            <a:extLst>
              <a:ext uri="{FF2B5EF4-FFF2-40B4-BE49-F238E27FC236}">
                <a16:creationId xmlns:a16="http://schemas.microsoft.com/office/drawing/2014/main" id="{393D9AB0-D987-0FF4-FB58-0FC542A81C42}"/>
              </a:ext>
            </a:extLst>
          </p:cNvPr>
          <p:cNvPicPr>
            <a:picLocks noChangeAspect="1"/>
          </p:cNvPicPr>
          <p:nvPr/>
        </p:nvPicPr>
        <p:blipFill>
          <a:blip r:embed="rId2"/>
          <a:stretch>
            <a:fillRect/>
          </a:stretch>
        </p:blipFill>
        <p:spPr>
          <a:xfrm>
            <a:off x="6906279" y="1547149"/>
            <a:ext cx="2052000" cy="4332000"/>
          </a:xfrm>
          <a:prstGeom prst="rect">
            <a:avLst/>
          </a:prstGeom>
          <a:ln>
            <a:solidFill>
              <a:srgbClr val="FFFF99"/>
            </a:solidFill>
          </a:ln>
        </p:spPr>
      </p:pic>
    </p:spTree>
    <p:extLst>
      <p:ext uri="{BB962C8B-B14F-4D97-AF65-F5344CB8AC3E}">
        <p14:creationId xmlns:p14="http://schemas.microsoft.com/office/powerpoint/2010/main" val="42804743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F7CF704-81BC-14DD-F176-D8F5B61DD89B}"/>
              </a:ext>
            </a:extLst>
          </p:cNvPr>
          <p:cNvPicPr>
            <a:picLocks noChangeAspect="1"/>
          </p:cNvPicPr>
          <p:nvPr/>
        </p:nvPicPr>
        <p:blipFill>
          <a:blip r:embed="rId2"/>
          <a:stretch>
            <a:fillRect/>
          </a:stretch>
        </p:blipFill>
        <p:spPr>
          <a:xfrm>
            <a:off x="6048638" y="4631531"/>
            <a:ext cx="2952000" cy="1396928"/>
          </a:xfrm>
          <a:prstGeom prst="rect">
            <a:avLst/>
          </a:prstGeom>
          <a:ln>
            <a:solidFill>
              <a:srgbClr val="FFFF99"/>
            </a:solidFill>
          </a:ln>
        </p:spPr>
      </p:pic>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21</a:t>
            </a:fld>
            <a:r>
              <a:rPr lang="en-US" dirty="0"/>
              <a:t>/21</a:t>
            </a:r>
          </a:p>
        </p:txBody>
      </p:sp>
      <p:sp>
        <p:nvSpPr>
          <p:cNvPr id="20484" name="Rectangle 2"/>
          <p:cNvSpPr>
            <a:spLocks noGrp="1" noChangeArrowheads="1"/>
          </p:cNvSpPr>
          <p:nvPr>
            <p:ph type="title"/>
          </p:nvPr>
        </p:nvSpPr>
        <p:spPr/>
        <p:txBody>
          <a:bodyPr/>
          <a:lstStyle/>
          <a:p>
            <a:r>
              <a:rPr lang="en-US" altLang="de-DE" dirty="0"/>
              <a:t>The Organization</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1413165"/>
            <a:ext cx="5482663" cy="349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a:spcBef>
                <a:spcPts val="400"/>
              </a:spcBef>
            </a:pPr>
            <a:r>
              <a:rPr lang="en-US" altLang="de-DE" dirty="0">
                <a:latin typeface="Bahnschrift" panose="020B0502040204020203" pitchFamily="34" charset="0"/>
                <a:sym typeface="Symbol" pitchFamily="18" charset="2"/>
              </a:rPr>
              <a:t>21.01.24, 13:10  </a:t>
            </a:r>
            <a:r>
              <a:rPr lang="en-US" altLang="de-DE" dirty="0">
                <a:sym typeface="Symbol" pitchFamily="18" charset="2"/>
              </a:rPr>
              <a:t>Taking gas at A9 hwy.</a:t>
            </a:r>
          </a:p>
          <a:p>
            <a:pPr>
              <a:spcBef>
                <a:spcPts val="400"/>
              </a:spcBef>
            </a:pPr>
            <a:r>
              <a:rPr lang="en-US" altLang="de-DE" dirty="0">
                <a:latin typeface="Bahnschrift" panose="020B0502040204020203" pitchFamily="34" charset="0"/>
                <a:sym typeface="Symbol" pitchFamily="18" charset="2"/>
              </a:rPr>
              <a:t>21.01.24, 13:14  </a:t>
            </a:r>
            <a:r>
              <a:rPr lang="en-US" altLang="de-DE" dirty="0">
                <a:sym typeface="Symbol" pitchFamily="18" charset="2"/>
              </a:rPr>
              <a:t>Incoming call while entering the motorway. I‘m distracted and miss the speeding trap alert… </a:t>
            </a:r>
            <a:r>
              <a:rPr lang="en-US" altLang="de-DE" dirty="0">
                <a:sym typeface="Wingdings" panose="05000000000000000000" pitchFamily="2" charset="2"/>
              </a:rPr>
              <a:t></a:t>
            </a:r>
          </a:p>
          <a:p>
            <a:pPr>
              <a:spcBef>
                <a:spcPts val="400"/>
              </a:spcBef>
            </a:pPr>
            <a:r>
              <a:rPr lang="en-US" altLang="de-DE" dirty="0">
                <a:latin typeface="Bahnschrift" panose="020B0502040204020203" pitchFamily="34" charset="0"/>
                <a:sym typeface="Wingdings" panose="05000000000000000000" pitchFamily="2" charset="2"/>
              </a:rPr>
              <a:t>21.01.24, 14:59  </a:t>
            </a:r>
            <a:r>
              <a:rPr lang="en-US" altLang="de-DE" dirty="0">
                <a:sym typeface="Wingdings" panose="05000000000000000000" pitchFamily="2" charset="2"/>
              </a:rPr>
              <a:t>Arrival at </a:t>
            </a:r>
            <a:r>
              <a:rPr lang="en-US" altLang="de-DE" dirty="0" err="1">
                <a:sym typeface="Wingdings" panose="05000000000000000000" pitchFamily="2" charset="2"/>
              </a:rPr>
              <a:t>Möthlow</a:t>
            </a:r>
            <a:r>
              <a:rPr lang="en-US" altLang="de-DE" dirty="0">
                <a:sym typeface="Wingdings" panose="05000000000000000000" pitchFamily="2" charset="2"/>
              </a:rPr>
              <a:t> </a:t>
            </a:r>
            <a:r>
              <a:rPr lang="en-US" altLang="de-DE" dirty="0">
                <a:sym typeface="Symbol" pitchFamily="18" charset="2"/>
              </a:rPr>
              <a:t>after a 550 km drive. A small AKM team is waiting already.</a:t>
            </a:r>
          </a:p>
          <a:p>
            <a:pPr>
              <a:spcBef>
                <a:spcPts val="400"/>
              </a:spcBef>
            </a:pPr>
            <a:r>
              <a:rPr lang="en-US" altLang="de-DE" dirty="0">
                <a:latin typeface="Bahnschrift" panose="020B0502040204020203" pitchFamily="34" charset="0"/>
                <a:sym typeface="Symbol" pitchFamily="18" charset="2"/>
              </a:rPr>
              <a:t>21.01.24, 15:10  </a:t>
            </a:r>
            <a:r>
              <a:rPr lang="en-US" altLang="de-DE" dirty="0">
                <a:sym typeface="Symbol" pitchFamily="18" charset="2"/>
              </a:rPr>
              <a:t>Andreas arrives from far away (Berlin). </a:t>
            </a:r>
            <a:r>
              <a:rPr lang="en-US" altLang="de-DE" dirty="0">
                <a:sym typeface="Wingdings" panose="05000000000000000000" pitchFamily="2" charset="2"/>
              </a:rPr>
              <a:t></a:t>
            </a:r>
            <a:endParaRPr lang="en-US" altLang="de-DE" dirty="0">
              <a:sym typeface="Symbol" pitchFamily="18" charset="2"/>
            </a:endParaRPr>
          </a:p>
          <a:p>
            <a:pPr>
              <a:spcBef>
                <a:spcPts val="400"/>
              </a:spcBef>
            </a:pPr>
            <a:endParaRPr lang="en-US" altLang="de-DE" dirty="0">
              <a:sym typeface="Symbol" pitchFamily="18" charset="2"/>
            </a:endParaRPr>
          </a:p>
          <a:p>
            <a:pPr>
              <a:spcBef>
                <a:spcPts val="400"/>
              </a:spcBef>
            </a:pPr>
            <a:endParaRPr lang="en-US" altLang="de-DE" dirty="0">
              <a:sym typeface="Symbol" pitchFamily="18" charset="2"/>
            </a:endParaRPr>
          </a:p>
        </p:txBody>
      </p:sp>
      <p:pic>
        <p:nvPicPr>
          <p:cNvPr id="4" name="Grafik 3">
            <a:extLst>
              <a:ext uri="{FF2B5EF4-FFF2-40B4-BE49-F238E27FC236}">
                <a16:creationId xmlns:a16="http://schemas.microsoft.com/office/drawing/2014/main" id="{71F7FDEA-67CA-5783-DC7C-02BADA0433BA}"/>
              </a:ext>
            </a:extLst>
          </p:cNvPr>
          <p:cNvPicPr>
            <a:picLocks noChangeAspect="1"/>
          </p:cNvPicPr>
          <p:nvPr/>
        </p:nvPicPr>
        <p:blipFill>
          <a:blip r:embed="rId3"/>
          <a:stretch>
            <a:fillRect/>
          </a:stretch>
        </p:blipFill>
        <p:spPr>
          <a:xfrm>
            <a:off x="6048638" y="1322078"/>
            <a:ext cx="2952000" cy="3205245"/>
          </a:xfrm>
          <a:prstGeom prst="rect">
            <a:avLst/>
          </a:prstGeom>
          <a:ln>
            <a:solidFill>
              <a:srgbClr val="FFFF99"/>
            </a:solidFill>
          </a:ln>
        </p:spPr>
      </p:pic>
      <p:sp>
        <p:nvSpPr>
          <p:cNvPr id="5" name="Rectangle 12">
            <a:extLst>
              <a:ext uri="{FF2B5EF4-FFF2-40B4-BE49-F238E27FC236}">
                <a16:creationId xmlns:a16="http://schemas.microsoft.com/office/drawing/2014/main" id="{1BBF16F1-5093-597D-4BCF-6A340DC982C8}"/>
              </a:ext>
            </a:extLst>
          </p:cNvPr>
          <p:cNvSpPr>
            <a:spLocks noChangeArrowheads="1"/>
          </p:cNvSpPr>
          <p:nvPr/>
        </p:nvSpPr>
        <p:spPr bwMode="auto">
          <a:xfrm>
            <a:off x="1614654" y="5047251"/>
            <a:ext cx="3451200" cy="79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marL="0" indent="0" algn="ctr">
              <a:spcBef>
                <a:spcPts val="400"/>
              </a:spcBef>
              <a:buNone/>
            </a:pPr>
            <a:r>
              <a:rPr lang="en-US" altLang="de-DE" dirty="0">
                <a:sym typeface="Symbol" pitchFamily="18" charset="2"/>
              </a:rPr>
              <a:t>13h 38m after the impact we start the search!</a:t>
            </a:r>
          </a:p>
        </p:txBody>
      </p:sp>
    </p:spTree>
    <p:extLst>
      <p:ext uri="{BB962C8B-B14F-4D97-AF65-F5344CB8AC3E}">
        <p14:creationId xmlns:p14="http://schemas.microsoft.com/office/powerpoint/2010/main" val="117421125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anim calcmode="lin" valueType="num">
                                      <p:cBhvr>
                                        <p:cTn id="28" dur="2000" fill="hold"/>
                                        <p:tgtEl>
                                          <p:spTgt spid="5"/>
                                        </p:tgtEl>
                                        <p:attrNameLst>
                                          <p:attrName>ppt_w</p:attrName>
                                        </p:attrNameLst>
                                      </p:cBhvr>
                                      <p:tavLst>
                                        <p:tav tm="0" fmla="#ppt_w*sin(2.5*pi*$)">
                                          <p:val>
                                            <p:fltVal val="0"/>
                                          </p:val>
                                        </p:tav>
                                        <p:tav tm="100000">
                                          <p:val>
                                            <p:fltVal val="1"/>
                                          </p:val>
                                        </p:tav>
                                      </p:tavLst>
                                    </p:anim>
                                    <p:anim calcmode="lin" valueType="num">
                                      <p:cBhvr>
                                        <p:cTn id="2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3</a:t>
            </a:fld>
            <a:r>
              <a:rPr lang="en-US" dirty="0"/>
              <a:t>/21</a:t>
            </a:r>
          </a:p>
        </p:txBody>
      </p:sp>
      <p:sp>
        <p:nvSpPr>
          <p:cNvPr id="20484" name="Rectangle 2"/>
          <p:cNvSpPr>
            <a:spLocks noGrp="1" noChangeArrowheads="1"/>
          </p:cNvSpPr>
          <p:nvPr>
            <p:ph type="title"/>
          </p:nvPr>
        </p:nvSpPr>
        <p:spPr/>
        <p:txBody>
          <a:bodyPr/>
          <a:lstStyle/>
          <a:p>
            <a:r>
              <a:rPr lang="en-US" altLang="de-DE" dirty="0"/>
              <a:t>The Discovery</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1413164"/>
            <a:ext cx="6184861" cy="435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a:spcBef>
                <a:spcPts val="400"/>
              </a:spcBef>
            </a:pPr>
            <a:r>
              <a:rPr lang="en-US" altLang="de-DE" dirty="0">
                <a:latin typeface="Bahnschrift" panose="020B0502040204020203" pitchFamily="34" charset="0"/>
                <a:sym typeface="Symbol" pitchFamily="18" charset="2"/>
              </a:rPr>
              <a:t>20.01.24, 22:48  T</a:t>
            </a:r>
            <a:r>
              <a:rPr lang="en-US" altLang="de-DE" dirty="0">
                <a:sym typeface="Symbol" pitchFamily="18" charset="2"/>
              </a:rPr>
              <a:t>he Hungarian astronomer </a:t>
            </a:r>
            <a:r>
              <a:rPr lang="en-US" altLang="de-DE" dirty="0" err="1">
                <a:sym typeface="Symbol" pitchFamily="18" charset="2"/>
              </a:rPr>
              <a:t>Krisztián</a:t>
            </a:r>
            <a:r>
              <a:rPr lang="en-US" altLang="de-DE" dirty="0">
                <a:sym typeface="Symbol" pitchFamily="18" charset="2"/>
              </a:rPr>
              <a:t> </a:t>
            </a:r>
            <a:r>
              <a:rPr lang="en-US" altLang="de-DE" dirty="0" err="1">
                <a:sym typeface="Symbol" pitchFamily="18" charset="2"/>
              </a:rPr>
              <a:t>Sárneczky</a:t>
            </a:r>
            <a:r>
              <a:rPr lang="en-US" altLang="de-DE" dirty="0">
                <a:sym typeface="Symbol" pitchFamily="18" charset="2"/>
              </a:rPr>
              <a:t> discovers the asteroid Sar2736 with the 60 cm Schmidt Telescope in </a:t>
            </a:r>
            <a:r>
              <a:rPr lang="en-US" altLang="de-DE" dirty="0" err="1">
                <a:sym typeface="Symbol" pitchFamily="18" charset="2"/>
              </a:rPr>
              <a:t>Piszkéstető</a:t>
            </a:r>
            <a:r>
              <a:rPr lang="en-US" altLang="de-DE" dirty="0">
                <a:sym typeface="Symbol" pitchFamily="18" charset="2"/>
              </a:rPr>
              <a:t>. </a:t>
            </a:r>
          </a:p>
          <a:p>
            <a:pPr>
              <a:spcBef>
                <a:spcPts val="400"/>
              </a:spcBef>
            </a:pPr>
            <a:r>
              <a:rPr lang="en-US" altLang="de-DE" dirty="0">
                <a:sym typeface="Symbol" pitchFamily="18" charset="2"/>
              </a:rPr>
              <a:t>The asteroid was a diameter of less than 1m (therefor a meteoroid by definition) and an impact probability of ~7% at first.</a:t>
            </a:r>
          </a:p>
          <a:p>
            <a:pPr>
              <a:spcBef>
                <a:spcPts val="400"/>
              </a:spcBef>
            </a:pPr>
            <a:r>
              <a:rPr lang="en-US" altLang="de-DE" dirty="0">
                <a:sym typeface="Symbol" pitchFamily="18" charset="2"/>
              </a:rPr>
              <a:t>In the next few hours, 180 more observations world-wide are obtained from the object, which gets the official designation 2024 BX1.</a:t>
            </a:r>
          </a:p>
          <a:p>
            <a:pPr>
              <a:spcBef>
                <a:spcPts val="400"/>
              </a:spcBef>
            </a:pPr>
            <a:endParaRPr lang="en-US" altLang="de-DE" dirty="0">
              <a:sym typeface="Symbol" pitchFamily="18" charset="2"/>
            </a:endParaRPr>
          </a:p>
          <a:p>
            <a:pPr>
              <a:spcBef>
                <a:spcPts val="400"/>
              </a:spcBef>
            </a:pPr>
            <a:endParaRPr lang="en-US" altLang="de-DE" dirty="0">
              <a:sym typeface="Symbol" pitchFamily="18" charset="2"/>
            </a:endParaRPr>
          </a:p>
        </p:txBody>
      </p:sp>
      <p:pic>
        <p:nvPicPr>
          <p:cNvPr id="2" name="GEXAhSJWoAAOOaV">
            <a:hlinkClick r:id="" action="ppaction://media"/>
            <a:extLst>
              <a:ext uri="{FF2B5EF4-FFF2-40B4-BE49-F238E27FC236}">
                <a16:creationId xmlns:a16="http://schemas.microsoft.com/office/drawing/2014/main" id="{132EDC35-8597-46EF-5C74-128C27233B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81800" y="1413164"/>
            <a:ext cx="2149094" cy="2149094"/>
          </a:xfrm>
          <a:prstGeom prst="rect">
            <a:avLst/>
          </a:prstGeom>
          <a:ln>
            <a:solidFill>
              <a:srgbClr val="FFFF99"/>
            </a:solidFill>
          </a:ln>
        </p:spPr>
      </p:pic>
      <p:pic>
        <p:nvPicPr>
          <p:cNvPr id="1026" name="Picture 2" descr="Bild">
            <a:extLst>
              <a:ext uri="{FF2B5EF4-FFF2-40B4-BE49-F238E27FC236}">
                <a16:creationId xmlns:a16="http://schemas.microsoft.com/office/drawing/2014/main" id="{685DAA0E-3ACB-E6E9-A771-1553D14802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2107" y="3720430"/>
            <a:ext cx="2149200" cy="2149200"/>
          </a:xfrm>
          <a:prstGeom prst="rect">
            <a:avLst/>
          </a:prstGeom>
          <a:noFill/>
          <a:ln>
            <a:solidFill>
              <a:srgbClr val="FFFF9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9302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11"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4</a:t>
            </a:fld>
            <a:r>
              <a:rPr lang="en-US" dirty="0"/>
              <a:t>/21</a:t>
            </a:r>
          </a:p>
        </p:txBody>
      </p:sp>
      <p:sp>
        <p:nvSpPr>
          <p:cNvPr id="20484" name="Rectangle 2"/>
          <p:cNvSpPr>
            <a:spLocks noGrp="1" noChangeArrowheads="1"/>
          </p:cNvSpPr>
          <p:nvPr>
            <p:ph type="title"/>
          </p:nvPr>
        </p:nvSpPr>
        <p:spPr/>
        <p:txBody>
          <a:bodyPr/>
          <a:lstStyle/>
          <a:p>
            <a:r>
              <a:rPr lang="en-US" altLang="de-DE" dirty="0"/>
              <a:t>The Alerting</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1413165"/>
            <a:ext cx="8326177" cy="8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a:spcBef>
                <a:spcPts val="400"/>
              </a:spcBef>
            </a:pPr>
            <a:r>
              <a:rPr lang="en-US" altLang="de-DE" dirty="0">
                <a:latin typeface="Bahnschrift" panose="020B0502040204020203" pitchFamily="34" charset="0"/>
                <a:sym typeface="Symbol" pitchFamily="18" charset="2"/>
              </a:rPr>
              <a:t>20.01.24, 23:53  </a:t>
            </a:r>
            <a:r>
              <a:rPr lang="en-US" altLang="de-DE" dirty="0">
                <a:sym typeface="Symbol" pitchFamily="18" charset="2"/>
              </a:rPr>
              <a:t>Meerkat, the ESA early impact warning system, </a:t>
            </a:r>
            <a:r>
              <a:rPr lang="en-US" altLang="de-DE" dirty="0" err="1">
                <a:sym typeface="Symbol" pitchFamily="18" charset="2"/>
              </a:rPr>
              <a:t>deliveres</a:t>
            </a:r>
            <a:r>
              <a:rPr lang="en-US" altLang="de-DE" dirty="0">
                <a:sym typeface="Symbol" pitchFamily="18" charset="2"/>
              </a:rPr>
              <a:t> an alert. </a:t>
            </a:r>
          </a:p>
        </p:txBody>
      </p:sp>
      <p:pic>
        <p:nvPicPr>
          <p:cNvPr id="3074" name="Bild 2">
            <a:extLst>
              <a:ext uri="{FF2B5EF4-FFF2-40B4-BE49-F238E27FC236}">
                <a16:creationId xmlns:a16="http://schemas.microsoft.com/office/drawing/2014/main" id="{FE5DBE2B-3B54-5529-D4E0-E812D698CF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489" y="3530279"/>
            <a:ext cx="2600000" cy="2340000"/>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pic>
        <p:nvPicPr>
          <p:cNvPr id="3075" name="Bild 6">
            <a:extLst>
              <a:ext uri="{FF2B5EF4-FFF2-40B4-BE49-F238E27FC236}">
                <a16:creationId xmlns:a16="http://schemas.microsoft.com/office/drawing/2014/main" id="{59F7D427-FE59-AF8E-333A-32049944C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919" y="3530279"/>
            <a:ext cx="3120000" cy="2340000"/>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12">
            <a:extLst>
              <a:ext uri="{FF2B5EF4-FFF2-40B4-BE49-F238E27FC236}">
                <a16:creationId xmlns:a16="http://schemas.microsoft.com/office/drawing/2014/main" id="{40D98ADE-EFAE-B95E-6C3A-2875E14BD443}"/>
              </a:ext>
            </a:extLst>
          </p:cNvPr>
          <p:cNvSpPr>
            <a:spLocks noChangeArrowheads="1"/>
          </p:cNvSpPr>
          <p:nvPr/>
        </p:nvSpPr>
        <p:spPr bwMode="auto">
          <a:xfrm>
            <a:off x="432000" y="2164713"/>
            <a:ext cx="6146278" cy="119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marL="0" indent="0" defTabSz="360000">
              <a:spcBef>
                <a:spcPts val="400"/>
              </a:spcBef>
              <a:buNone/>
            </a:pPr>
            <a:r>
              <a:rPr lang="en-US" altLang="de-DE" dirty="0">
                <a:sym typeface="Symbol" pitchFamily="18" charset="2"/>
              </a:rPr>
              <a:t>	The impact probability for Jan 21, 01:32, 	2024 at 12.74° E / 52.39° N (west of Berlin) 	is </a:t>
            </a:r>
            <a:r>
              <a:rPr lang="en-US" altLang="de-DE" b="1" dirty="0">
                <a:sym typeface="Symbol" pitchFamily="18" charset="2"/>
              </a:rPr>
              <a:t>100%</a:t>
            </a:r>
            <a:r>
              <a:rPr lang="en-US" altLang="de-DE" dirty="0">
                <a:sym typeface="Symbol" pitchFamily="18" charset="2"/>
              </a:rPr>
              <a:t>!</a:t>
            </a:r>
          </a:p>
        </p:txBody>
      </p:sp>
      <p:pic>
        <p:nvPicPr>
          <p:cNvPr id="3076" name="Bild 3">
            <a:extLst>
              <a:ext uri="{FF2B5EF4-FFF2-40B4-BE49-F238E27FC236}">
                <a16:creationId xmlns:a16="http://schemas.microsoft.com/office/drawing/2014/main" id="{9D224AC3-8BF3-9F3D-E934-A22F684466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8078" y="3530279"/>
            <a:ext cx="2572252" cy="2340000"/>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6A1DA2F7-3625-8452-8EF5-2F1CC83875EF}"/>
              </a:ext>
            </a:extLst>
          </p:cNvPr>
          <p:cNvPicPr>
            <a:picLocks noChangeAspect="1"/>
          </p:cNvPicPr>
          <p:nvPr/>
        </p:nvPicPr>
        <p:blipFill>
          <a:blip r:embed="rId5"/>
          <a:stretch>
            <a:fillRect/>
          </a:stretch>
        </p:blipFill>
        <p:spPr>
          <a:xfrm>
            <a:off x="6624576" y="1837183"/>
            <a:ext cx="2377677" cy="1534578"/>
          </a:xfrm>
          <a:prstGeom prst="rect">
            <a:avLst/>
          </a:prstGeom>
          <a:ln>
            <a:solidFill>
              <a:srgbClr val="FFFF99"/>
            </a:solidFill>
          </a:ln>
        </p:spPr>
      </p:pic>
    </p:spTree>
    <p:extLst>
      <p:ext uri="{BB962C8B-B14F-4D97-AF65-F5344CB8AC3E}">
        <p14:creationId xmlns:p14="http://schemas.microsoft.com/office/powerpoint/2010/main" val="386507832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5</a:t>
            </a:fld>
            <a:r>
              <a:rPr lang="en-US" dirty="0"/>
              <a:t>/21</a:t>
            </a:r>
          </a:p>
        </p:txBody>
      </p:sp>
      <p:sp>
        <p:nvSpPr>
          <p:cNvPr id="20484" name="Rectangle 2"/>
          <p:cNvSpPr>
            <a:spLocks noGrp="1" noChangeArrowheads="1"/>
          </p:cNvSpPr>
          <p:nvPr>
            <p:ph type="title"/>
          </p:nvPr>
        </p:nvSpPr>
        <p:spPr/>
        <p:txBody>
          <a:bodyPr/>
          <a:lstStyle/>
          <a:p>
            <a:r>
              <a:rPr lang="en-US" altLang="de-DE" dirty="0"/>
              <a:t>The Alerting</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1413164"/>
            <a:ext cx="5941792" cy="435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a:spcBef>
                <a:spcPts val="400"/>
              </a:spcBef>
            </a:pPr>
            <a:r>
              <a:rPr lang="en-US" altLang="de-DE" dirty="0">
                <a:latin typeface="Bahnschrift" panose="020B0502040204020203" pitchFamily="34" charset="0"/>
                <a:sym typeface="Symbol" pitchFamily="18" charset="2"/>
              </a:rPr>
              <a:t>21.01.24, 00:19  </a:t>
            </a:r>
            <a:r>
              <a:rPr lang="en-US" altLang="de-DE" dirty="0">
                <a:sym typeface="Symbol" pitchFamily="18" charset="2"/>
              </a:rPr>
              <a:t>The news spreads quickly in different social media, e.g. at the twitter account of IMO.</a:t>
            </a:r>
          </a:p>
          <a:p>
            <a:pPr marL="0" indent="0" defTabSz="360000">
              <a:spcBef>
                <a:spcPts val="400"/>
              </a:spcBef>
              <a:buNone/>
            </a:pPr>
            <a:r>
              <a:rPr lang="en-US" altLang="de-DE" dirty="0">
                <a:sym typeface="Symbol" pitchFamily="18" charset="2"/>
              </a:rPr>
              <a:t>	But who is still awake at that time?</a:t>
            </a:r>
          </a:p>
        </p:txBody>
      </p:sp>
      <p:pic>
        <p:nvPicPr>
          <p:cNvPr id="4" name="Grafik 3">
            <a:extLst>
              <a:ext uri="{FF2B5EF4-FFF2-40B4-BE49-F238E27FC236}">
                <a16:creationId xmlns:a16="http://schemas.microsoft.com/office/drawing/2014/main" id="{025FE93E-8DAB-2432-2FA3-26A2F3DE04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261" y="1413164"/>
            <a:ext cx="2160000" cy="4560495"/>
          </a:xfrm>
          <a:prstGeom prst="rect">
            <a:avLst/>
          </a:prstGeom>
          <a:ln>
            <a:solidFill>
              <a:srgbClr val="FFFF99"/>
            </a:solidFill>
          </a:ln>
        </p:spPr>
      </p:pic>
      <p:pic>
        <p:nvPicPr>
          <p:cNvPr id="5" name="Grafik 4">
            <a:extLst>
              <a:ext uri="{FF2B5EF4-FFF2-40B4-BE49-F238E27FC236}">
                <a16:creationId xmlns:a16="http://schemas.microsoft.com/office/drawing/2014/main" id="{6B457D69-ABEA-8017-76B8-D4E55F15D703}"/>
              </a:ext>
            </a:extLst>
          </p:cNvPr>
          <p:cNvPicPr>
            <a:picLocks noChangeAspect="1"/>
          </p:cNvPicPr>
          <p:nvPr/>
        </p:nvPicPr>
        <p:blipFill>
          <a:blip r:embed="rId3"/>
          <a:stretch>
            <a:fillRect/>
          </a:stretch>
        </p:blipFill>
        <p:spPr>
          <a:xfrm>
            <a:off x="4187805" y="3518697"/>
            <a:ext cx="2052000" cy="2454962"/>
          </a:xfrm>
          <a:prstGeom prst="rect">
            <a:avLst/>
          </a:prstGeom>
          <a:ln>
            <a:solidFill>
              <a:srgbClr val="FFFF99"/>
            </a:solidFill>
          </a:ln>
        </p:spPr>
      </p:pic>
      <p:sp>
        <p:nvSpPr>
          <p:cNvPr id="6" name="Rectangle 12">
            <a:extLst>
              <a:ext uri="{FF2B5EF4-FFF2-40B4-BE49-F238E27FC236}">
                <a16:creationId xmlns:a16="http://schemas.microsoft.com/office/drawing/2014/main" id="{20CA6592-30FB-DDBE-1200-7FB45E4A3B33}"/>
              </a:ext>
            </a:extLst>
          </p:cNvPr>
          <p:cNvSpPr>
            <a:spLocks noChangeArrowheads="1"/>
          </p:cNvSpPr>
          <p:nvPr/>
        </p:nvSpPr>
        <p:spPr bwMode="auto">
          <a:xfrm>
            <a:off x="432000" y="2997843"/>
            <a:ext cx="3792759" cy="311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a:spcBef>
                <a:spcPts val="400"/>
              </a:spcBef>
            </a:pPr>
            <a:r>
              <a:rPr lang="en-US" altLang="de-DE" dirty="0">
                <a:latin typeface="Bahnschrift" panose="020B0502040204020203" pitchFamily="34" charset="0"/>
                <a:sym typeface="Symbol" pitchFamily="18" charset="2"/>
              </a:rPr>
              <a:t>21.01.24, 00:30  </a:t>
            </a:r>
            <a:r>
              <a:rPr lang="en-US" altLang="de-DE" dirty="0">
                <a:sym typeface="Symbol" pitchFamily="18" charset="2"/>
              </a:rPr>
              <a:t>In preparation of the AKM meeting, I have been programming highly concentrated on the </a:t>
            </a:r>
            <a:r>
              <a:rPr lang="en-US" altLang="de-DE" dirty="0" err="1">
                <a:sym typeface="Symbol" pitchFamily="18" charset="2"/>
              </a:rPr>
              <a:t>MeteorFlux</a:t>
            </a:r>
            <a:r>
              <a:rPr lang="en-US" altLang="de-DE" dirty="0">
                <a:sym typeface="Symbol" pitchFamily="18" charset="2"/>
              </a:rPr>
              <a:t> for hours, avoiding any disturbance. </a:t>
            </a:r>
          </a:p>
          <a:p>
            <a:pPr>
              <a:spcBef>
                <a:spcPts val="400"/>
              </a:spcBef>
            </a:pPr>
            <a:endParaRPr lang="en-US" altLang="de-DE" dirty="0">
              <a:sym typeface="Symbol" pitchFamily="18" charset="2"/>
            </a:endParaRPr>
          </a:p>
          <a:p>
            <a:pPr>
              <a:spcBef>
                <a:spcPts val="400"/>
              </a:spcBef>
            </a:pPr>
            <a:endParaRPr lang="en-US" altLang="de-DE" dirty="0">
              <a:sym typeface="Symbol" pitchFamily="18" charset="2"/>
            </a:endParaRPr>
          </a:p>
          <a:p>
            <a:pPr>
              <a:spcBef>
                <a:spcPts val="400"/>
              </a:spcBef>
            </a:pPr>
            <a:endParaRPr lang="en-US" altLang="de-DE" dirty="0">
              <a:sym typeface="Symbol" pitchFamily="18" charset="2"/>
            </a:endParaRPr>
          </a:p>
        </p:txBody>
      </p:sp>
    </p:spTree>
    <p:extLst>
      <p:ext uri="{BB962C8B-B14F-4D97-AF65-F5344CB8AC3E}">
        <p14:creationId xmlns:p14="http://schemas.microsoft.com/office/powerpoint/2010/main" val="38168463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6</a:t>
            </a:fld>
            <a:r>
              <a:rPr lang="en-US" dirty="0"/>
              <a:t>/21</a:t>
            </a:r>
          </a:p>
        </p:txBody>
      </p:sp>
      <p:sp>
        <p:nvSpPr>
          <p:cNvPr id="20484" name="Rectangle 2"/>
          <p:cNvSpPr>
            <a:spLocks noGrp="1" noChangeArrowheads="1"/>
          </p:cNvSpPr>
          <p:nvPr>
            <p:ph type="title"/>
          </p:nvPr>
        </p:nvSpPr>
        <p:spPr/>
        <p:txBody>
          <a:bodyPr/>
          <a:lstStyle/>
          <a:p>
            <a:r>
              <a:rPr lang="en-US" altLang="de-DE" dirty="0"/>
              <a:t>The Alerting</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3024851"/>
            <a:ext cx="608454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defTabSz="360000">
              <a:spcBef>
                <a:spcPts val="400"/>
              </a:spcBef>
            </a:pPr>
            <a:r>
              <a:rPr lang="en-US" altLang="de-DE" dirty="0">
                <a:latin typeface="Bahnschrift" panose="020B0502040204020203" pitchFamily="34" charset="0"/>
                <a:sym typeface="Symbol" pitchFamily="18" charset="2"/>
              </a:rPr>
              <a:t>21.01.24, 01:14  </a:t>
            </a:r>
            <a:r>
              <a:rPr lang="en-US" altLang="de-DE" dirty="0">
                <a:sym typeface="Symbol" pitchFamily="18" charset="2"/>
              </a:rPr>
              <a:t>Yet another WhatsApp! </a:t>
            </a:r>
            <a:r>
              <a:rPr lang="en-US" altLang="de-DE" dirty="0">
                <a:sym typeface="Wingdings" panose="05000000000000000000" pitchFamily="2" charset="2"/>
              </a:rPr>
              <a:t></a:t>
            </a:r>
            <a:endParaRPr lang="en-US" altLang="de-DE" dirty="0">
              <a:sym typeface="Symbol" pitchFamily="18" charset="2"/>
            </a:endParaRPr>
          </a:p>
          <a:p>
            <a:pPr marL="0" indent="0" defTabSz="360000">
              <a:spcBef>
                <a:spcPts val="400"/>
              </a:spcBef>
              <a:buNone/>
            </a:pPr>
            <a:r>
              <a:rPr lang="en-US" altLang="de-DE" dirty="0">
                <a:sym typeface="Symbol" pitchFamily="18" charset="2"/>
              </a:rPr>
              <a:t>	I look annoyed at my smartphone and read 	the message, which M. </a:t>
            </a:r>
            <a:r>
              <a:rPr lang="en-US" altLang="de-DE" dirty="0" err="1">
                <a:sym typeface="Symbol" pitchFamily="18" charset="2"/>
              </a:rPr>
              <a:t>Frühauf</a:t>
            </a:r>
            <a:r>
              <a:rPr lang="en-US" altLang="de-DE" dirty="0">
                <a:sym typeface="Symbol" pitchFamily="18" charset="2"/>
              </a:rPr>
              <a:t> had sent me 	at 00:29.</a:t>
            </a:r>
          </a:p>
          <a:p>
            <a:pPr defTabSz="360000">
              <a:spcBef>
                <a:spcPts val="400"/>
              </a:spcBef>
            </a:pPr>
            <a:r>
              <a:rPr lang="en-US" altLang="de-DE" dirty="0">
                <a:latin typeface="Bahnschrift" panose="020B0502040204020203" pitchFamily="34" charset="0"/>
                <a:sym typeface="Symbol" pitchFamily="18" charset="2"/>
              </a:rPr>
              <a:t>21.01.24, 01:15  </a:t>
            </a:r>
            <a:r>
              <a:rPr lang="en-US" altLang="de-DE" dirty="0">
                <a:sym typeface="Symbol" pitchFamily="18" charset="2"/>
              </a:rPr>
              <a:t>I‘m petrified! </a:t>
            </a:r>
          </a:p>
          <a:p>
            <a:pPr marL="0" indent="0" defTabSz="360000">
              <a:spcBef>
                <a:spcPts val="400"/>
              </a:spcBef>
              <a:buNone/>
            </a:pPr>
            <a:r>
              <a:rPr lang="en-US" altLang="de-DE" dirty="0">
                <a:sym typeface="Symbol" pitchFamily="18" charset="2"/>
              </a:rPr>
              <a:t>	Just 17 min left! What shall I do first?</a:t>
            </a:r>
          </a:p>
          <a:p>
            <a:pPr marL="0" indent="0" defTabSz="360000">
              <a:spcBef>
                <a:spcPts val="400"/>
              </a:spcBef>
              <a:buNone/>
            </a:pPr>
            <a:r>
              <a:rPr lang="en-US" altLang="de-DE" dirty="0">
                <a:sym typeface="Symbol" pitchFamily="18" charset="2"/>
              </a:rPr>
              <a:t>	Whom else to alarm?</a:t>
            </a:r>
          </a:p>
          <a:p>
            <a:pPr>
              <a:spcBef>
                <a:spcPts val="400"/>
              </a:spcBef>
            </a:pPr>
            <a:endParaRPr lang="en-US" altLang="de-DE" dirty="0">
              <a:sym typeface="Symbol" pitchFamily="18" charset="2"/>
            </a:endParaRPr>
          </a:p>
          <a:p>
            <a:pPr>
              <a:spcBef>
                <a:spcPts val="400"/>
              </a:spcBef>
            </a:pPr>
            <a:endParaRPr lang="en-US" altLang="de-DE" dirty="0">
              <a:sym typeface="Symbol" pitchFamily="18" charset="2"/>
            </a:endParaRPr>
          </a:p>
          <a:p>
            <a:pPr>
              <a:spcBef>
                <a:spcPts val="400"/>
              </a:spcBef>
            </a:pPr>
            <a:endParaRPr lang="en-US" altLang="de-DE" dirty="0">
              <a:sym typeface="Symbol" pitchFamily="18" charset="2"/>
            </a:endParaRPr>
          </a:p>
        </p:txBody>
      </p:sp>
      <p:pic>
        <p:nvPicPr>
          <p:cNvPr id="5" name="Grafik 4">
            <a:extLst>
              <a:ext uri="{FF2B5EF4-FFF2-40B4-BE49-F238E27FC236}">
                <a16:creationId xmlns:a16="http://schemas.microsoft.com/office/drawing/2014/main" id="{19CA2AC6-9EC4-26DA-6382-867A9BBABF54}"/>
              </a:ext>
            </a:extLst>
          </p:cNvPr>
          <p:cNvPicPr>
            <a:picLocks noChangeAspect="1"/>
          </p:cNvPicPr>
          <p:nvPr/>
        </p:nvPicPr>
        <p:blipFill>
          <a:blip r:embed="rId2"/>
          <a:stretch>
            <a:fillRect/>
          </a:stretch>
        </p:blipFill>
        <p:spPr>
          <a:xfrm>
            <a:off x="6866583" y="3610425"/>
            <a:ext cx="2052000" cy="1879575"/>
          </a:xfrm>
          <a:prstGeom prst="rect">
            <a:avLst/>
          </a:prstGeom>
          <a:ln>
            <a:solidFill>
              <a:srgbClr val="FFFF99"/>
            </a:solidFill>
          </a:ln>
        </p:spPr>
      </p:pic>
      <p:sp>
        <p:nvSpPr>
          <p:cNvPr id="6" name="Rectangle 12">
            <a:extLst>
              <a:ext uri="{FF2B5EF4-FFF2-40B4-BE49-F238E27FC236}">
                <a16:creationId xmlns:a16="http://schemas.microsoft.com/office/drawing/2014/main" id="{08500BCF-4192-970A-9A9E-955D76792818}"/>
              </a:ext>
            </a:extLst>
          </p:cNvPr>
          <p:cNvSpPr>
            <a:spLocks noChangeArrowheads="1"/>
          </p:cNvSpPr>
          <p:nvPr/>
        </p:nvSpPr>
        <p:spPr bwMode="auto">
          <a:xfrm>
            <a:off x="431999" y="1413165"/>
            <a:ext cx="8557672" cy="229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defTabSz="360000">
              <a:spcBef>
                <a:spcPts val="400"/>
              </a:spcBef>
            </a:pPr>
            <a:r>
              <a:rPr lang="en-US" altLang="de-DE" dirty="0">
                <a:sym typeface="Symbol" pitchFamily="18" charset="2"/>
              </a:rPr>
              <a:t>	</a:t>
            </a:r>
            <a:r>
              <a:rPr lang="en-US" altLang="de-DE" dirty="0">
                <a:latin typeface="Bahnschrift" panose="020B0502040204020203" pitchFamily="34" charset="0"/>
                <a:sym typeface="Symbol" pitchFamily="18" charset="2"/>
              </a:rPr>
              <a:t>21.01.24, 00:35  </a:t>
            </a:r>
            <a:r>
              <a:rPr lang="en-US" altLang="de-DE" dirty="0">
                <a:sym typeface="Symbol" pitchFamily="18" charset="2"/>
              </a:rPr>
              <a:t>Two phone calls from an unknown American (!) number are ignored.</a:t>
            </a:r>
          </a:p>
          <a:p>
            <a:pPr defTabSz="360000">
              <a:spcBef>
                <a:spcPts val="400"/>
              </a:spcBef>
            </a:pPr>
            <a:r>
              <a:rPr lang="en-US" altLang="de-DE" dirty="0">
                <a:latin typeface="Bahnschrift" panose="020B0502040204020203" pitchFamily="34" charset="0"/>
                <a:sym typeface="Symbol" pitchFamily="18" charset="2"/>
              </a:rPr>
              <a:t>21.01.24, 00:40  </a:t>
            </a:r>
            <a:r>
              <a:rPr lang="en-US" altLang="de-DE" dirty="0">
                <a:sym typeface="Symbol" pitchFamily="18" charset="2"/>
              </a:rPr>
              <a:t>Also the personal e-mail alert by P. Jenniskens remains unread.</a:t>
            </a:r>
          </a:p>
        </p:txBody>
      </p:sp>
    </p:spTree>
    <p:extLst>
      <p:ext uri="{BB962C8B-B14F-4D97-AF65-F5344CB8AC3E}">
        <p14:creationId xmlns:p14="http://schemas.microsoft.com/office/powerpoint/2010/main" val="18262088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7</a:t>
            </a:fld>
            <a:r>
              <a:rPr lang="en-US" dirty="0"/>
              <a:t>/21</a:t>
            </a:r>
          </a:p>
        </p:txBody>
      </p:sp>
      <p:sp>
        <p:nvSpPr>
          <p:cNvPr id="20484" name="Rectangle 2"/>
          <p:cNvSpPr>
            <a:spLocks noGrp="1" noChangeArrowheads="1"/>
          </p:cNvSpPr>
          <p:nvPr>
            <p:ph type="title"/>
          </p:nvPr>
        </p:nvSpPr>
        <p:spPr/>
        <p:txBody>
          <a:bodyPr/>
          <a:lstStyle/>
          <a:p>
            <a:r>
              <a:rPr lang="en-US" altLang="de-DE" dirty="0"/>
              <a:t>The Alerting</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1" y="1413164"/>
            <a:ext cx="6516668" cy="435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a:spcBef>
                <a:spcPts val="400"/>
              </a:spcBef>
            </a:pPr>
            <a:r>
              <a:rPr lang="en-US" altLang="de-DE" dirty="0">
                <a:latin typeface="Bahnschrift" panose="020B0502040204020203" pitchFamily="34" charset="0"/>
                <a:sym typeface="Symbol" pitchFamily="18" charset="2"/>
              </a:rPr>
              <a:t>21.01.24, 01:16  </a:t>
            </a:r>
            <a:r>
              <a:rPr lang="en-US" altLang="de-DE" dirty="0">
                <a:sym typeface="Symbol" pitchFamily="18" charset="2"/>
              </a:rPr>
              <a:t>Alerting the AKM WhatsApp group … W. Hamburg and P. Lindner see the fireball, among others. </a:t>
            </a:r>
          </a:p>
          <a:p>
            <a:pPr>
              <a:spcBef>
                <a:spcPts val="400"/>
              </a:spcBef>
            </a:pPr>
            <a:r>
              <a:rPr lang="en-US" altLang="de-DE" dirty="0">
                <a:latin typeface="Bahnschrift" panose="020B0502040204020203" pitchFamily="34" charset="0"/>
                <a:sym typeface="Symbol" pitchFamily="18" charset="2"/>
              </a:rPr>
              <a:t>21.01.24, 01:20  </a:t>
            </a:r>
            <a:r>
              <a:rPr lang="en-US" altLang="de-DE" dirty="0">
                <a:sym typeface="Symbol" pitchFamily="18" charset="2"/>
              </a:rPr>
              <a:t>Alerting my daughter Laura – wake up your mother immediately and move outside … both witness the fireball.</a:t>
            </a:r>
          </a:p>
          <a:p>
            <a:pPr>
              <a:spcBef>
                <a:spcPts val="400"/>
              </a:spcBef>
            </a:pPr>
            <a:r>
              <a:rPr lang="en-US" altLang="de-DE" dirty="0">
                <a:latin typeface="Bahnschrift" panose="020B0502040204020203" pitchFamily="34" charset="0"/>
                <a:sym typeface="Symbol" pitchFamily="18" charset="2"/>
              </a:rPr>
              <a:t>21.01.24, 01:20  </a:t>
            </a:r>
            <a:r>
              <a:rPr lang="en-US" altLang="de-DE" dirty="0">
                <a:sym typeface="Symbol" pitchFamily="18" charset="2"/>
              </a:rPr>
              <a:t>WhatsApp message to my family … my nephew witnesses the fireball. </a:t>
            </a:r>
          </a:p>
          <a:p>
            <a:pPr>
              <a:spcBef>
                <a:spcPts val="400"/>
              </a:spcBef>
            </a:pPr>
            <a:r>
              <a:rPr lang="en-US" altLang="de-DE" dirty="0">
                <a:latin typeface="Bahnschrift" panose="020B0502040204020203" pitchFamily="34" charset="0"/>
                <a:sym typeface="Symbol" pitchFamily="18" charset="2"/>
              </a:rPr>
              <a:t>21.01.24, 01:20  </a:t>
            </a:r>
            <a:r>
              <a:rPr lang="en-US" altLang="de-DE" dirty="0">
                <a:sym typeface="Symbol" pitchFamily="18" charset="2"/>
              </a:rPr>
              <a:t>Alerting some former classmates in Berlin. No time for long explanation … they miss the event.</a:t>
            </a:r>
          </a:p>
          <a:p>
            <a:pPr>
              <a:spcBef>
                <a:spcPts val="400"/>
              </a:spcBef>
            </a:pPr>
            <a:endParaRPr lang="en-US" altLang="de-DE" dirty="0">
              <a:sym typeface="Symbol" pitchFamily="18" charset="2"/>
            </a:endParaRPr>
          </a:p>
          <a:p>
            <a:pPr>
              <a:spcBef>
                <a:spcPts val="400"/>
              </a:spcBef>
            </a:pPr>
            <a:endParaRPr lang="en-US" altLang="de-DE" dirty="0">
              <a:sym typeface="Symbol" pitchFamily="18" charset="2"/>
            </a:endParaRPr>
          </a:p>
          <a:p>
            <a:pPr>
              <a:spcBef>
                <a:spcPts val="400"/>
              </a:spcBef>
            </a:pPr>
            <a:endParaRPr lang="en-US" altLang="de-DE" dirty="0">
              <a:sym typeface="Symbol" pitchFamily="18" charset="2"/>
            </a:endParaRPr>
          </a:p>
        </p:txBody>
      </p:sp>
      <p:pic>
        <p:nvPicPr>
          <p:cNvPr id="12" name="Grafik 11" descr="Daumen-hoch-Zeichen">
            <a:extLst>
              <a:ext uri="{FF2B5EF4-FFF2-40B4-BE49-F238E27FC236}">
                <a16:creationId xmlns:a16="http://schemas.microsoft.com/office/drawing/2014/main" id="{EABB0B2F-ACAB-3D2B-AC19-4F4C6E9CC8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1936" y="2159642"/>
            <a:ext cx="441767" cy="441767"/>
          </a:xfrm>
          <a:prstGeom prst="rect">
            <a:avLst/>
          </a:prstGeom>
        </p:spPr>
      </p:pic>
      <p:pic>
        <p:nvPicPr>
          <p:cNvPr id="13" name="Grafik 12" descr="Daumen-hoch-Zeichen">
            <a:extLst>
              <a:ext uri="{FF2B5EF4-FFF2-40B4-BE49-F238E27FC236}">
                <a16:creationId xmlns:a16="http://schemas.microsoft.com/office/drawing/2014/main" id="{E66446A3-33E7-6F13-5DAA-4FA3C834BA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6600" y="3265024"/>
            <a:ext cx="441767" cy="441767"/>
          </a:xfrm>
          <a:prstGeom prst="rect">
            <a:avLst/>
          </a:prstGeom>
        </p:spPr>
      </p:pic>
      <p:pic>
        <p:nvPicPr>
          <p:cNvPr id="14" name="Grafik 13" descr="Daumen-hoch-Zeichen">
            <a:extLst>
              <a:ext uri="{FF2B5EF4-FFF2-40B4-BE49-F238E27FC236}">
                <a16:creationId xmlns:a16="http://schemas.microsoft.com/office/drawing/2014/main" id="{17EDA206-B86F-94FB-A4D5-EA8026D66E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40033" y="4035708"/>
            <a:ext cx="441767" cy="441767"/>
          </a:xfrm>
          <a:prstGeom prst="rect">
            <a:avLst/>
          </a:prstGeom>
        </p:spPr>
      </p:pic>
      <p:pic>
        <p:nvPicPr>
          <p:cNvPr id="15" name="Grafik 14" descr="Daumen-hoch-Zeichen">
            <a:extLst>
              <a:ext uri="{FF2B5EF4-FFF2-40B4-BE49-F238E27FC236}">
                <a16:creationId xmlns:a16="http://schemas.microsoft.com/office/drawing/2014/main" id="{0BC6CBD0-4DA5-29E6-6156-D09946312D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5387952" y="5274108"/>
            <a:ext cx="442800" cy="442800"/>
          </a:xfrm>
          <a:prstGeom prst="rect">
            <a:avLst/>
          </a:prstGeom>
        </p:spPr>
      </p:pic>
      <p:pic>
        <p:nvPicPr>
          <p:cNvPr id="19" name="Grafik 18">
            <a:extLst>
              <a:ext uri="{FF2B5EF4-FFF2-40B4-BE49-F238E27FC236}">
                <a16:creationId xmlns:a16="http://schemas.microsoft.com/office/drawing/2014/main" id="{854404E9-304C-1309-7A61-702A9FD5A8CB}"/>
              </a:ext>
            </a:extLst>
          </p:cNvPr>
          <p:cNvPicPr>
            <a:picLocks noChangeAspect="1"/>
          </p:cNvPicPr>
          <p:nvPr/>
        </p:nvPicPr>
        <p:blipFill>
          <a:blip r:embed="rId4"/>
          <a:stretch>
            <a:fillRect/>
          </a:stretch>
        </p:blipFill>
        <p:spPr>
          <a:xfrm>
            <a:off x="6879183" y="1791162"/>
            <a:ext cx="2052000" cy="3831257"/>
          </a:xfrm>
          <a:prstGeom prst="rect">
            <a:avLst/>
          </a:prstGeom>
          <a:ln>
            <a:solidFill>
              <a:srgbClr val="FFFF99"/>
            </a:solidFill>
          </a:ln>
        </p:spPr>
      </p:pic>
    </p:spTree>
    <p:extLst>
      <p:ext uri="{BB962C8B-B14F-4D97-AF65-F5344CB8AC3E}">
        <p14:creationId xmlns:p14="http://schemas.microsoft.com/office/powerpoint/2010/main" val="32094012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8</a:t>
            </a:fld>
            <a:r>
              <a:rPr lang="en-US" dirty="0"/>
              <a:t>/21</a:t>
            </a:r>
          </a:p>
        </p:txBody>
      </p:sp>
      <p:sp>
        <p:nvSpPr>
          <p:cNvPr id="20484" name="Rectangle 2"/>
          <p:cNvSpPr>
            <a:spLocks noGrp="1" noChangeArrowheads="1"/>
          </p:cNvSpPr>
          <p:nvPr>
            <p:ph type="title"/>
          </p:nvPr>
        </p:nvSpPr>
        <p:spPr/>
        <p:txBody>
          <a:bodyPr/>
          <a:lstStyle/>
          <a:p>
            <a:r>
              <a:rPr lang="en-US" altLang="de-DE" dirty="0"/>
              <a:t>The Observation</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1431403"/>
            <a:ext cx="4858288" cy="206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a:spcBef>
                <a:spcPts val="400"/>
              </a:spcBef>
            </a:pPr>
            <a:r>
              <a:rPr lang="en-US" altLang="de-DE" dirty="0">
                <a:latin typeface="Bahnschrift" panose="020B0502040204020203" pitchFamily="34" charset="0"/>
                <a:sym typeface="Symbol" pitchFamily="18" charset="2"/>
              </a:rPr>
              <a:t>21.01.24, 01:25  </a:t>
            </a:r>
            <a:r>
              <a:rPr lang="en-US" altLang="de-DE" dirty="0">
                <a:sym typeface="Symbol" pitchFamily="18" charset="2"/>
              </a:rPr>
              <a:t>L. Buzzi from Schiaparelli Observatory in Italy obtains the last recording of the asteroid before it enters the Earth </a:t>
            </a:r>
            <a:r>
              <a:rPr lang="en-US" altLang="de-DE">
                <a:sym typeface="Symbol" pitchFamily="18" charset="2"/>
              </a:rPr>
              <a:t>shadow within 10s.</a:t>
            </a:r>
            <a:endParaRPr lang="en-US" altLang="de-DE" dirty="0">
              <a:sym typeface="Symbol" pitchFamily="18" charset="2"/>
            </a:endParaRPr>
          </a:p>
        </p:txBody>
      </p:sp>
      <p:pic>
        <p:nvPicPr>
          <p:cNvPr id="2050" name="Picture 2" descr="Figure 1- This is the last image of 2024 BX1 as an asteroid. It was pictured during 20 seconds on january 21st, 00h25min UT, while it was entering the Earth shadow. It would appear 7 minutes later above Germany, but as a bright fireball! Credit: Luca Buzzi and Gianni Galli">
            <a:extLst>
              <a:ext uri="{FF2B5EF4-FFF2-40B4-BE49-F238E27FC236}">
                <a16:creationId xmlns:a16="http://schemas.microsoft.com/office/drawing/2014/main" id="{E6BC1E30-153B-0B93-7DB0-9366EAF622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713" y="3556239"/>
            <a:ext cx="4639495" cy="2364854"/>
          </a:xfrm>
          <a:prstGeom prst="rect">
            <a:avLst/>
          </a:prstGeom>
          <a:noFill/>
          <a:ln>
            <a:solidFill>
              <a:srgbClr val="FFFF99"/>
            </a:solidFill>
          </a:ln>
          <a:extLst>
            <a:ext uri="{909E8E84-426E-40DD-AFC4-6F175D3DCCD1}">
              <a14:hiddenFill xmlns:a14="http://schemas.microsoft.com/office/drawing/2010/main">
                <a:solidFill>
                  <a:srgbClr val="FFFFFF"/>
                </a:solidFill>
              </a14:hiddenFill>
            </a:ext>
          </a:extLst>
        </p:spPr>
      </p:pic>
      <p:pic>
        <p:nvPicPr>
          <p:cNvPr id="2" name="GEViJVpWUAA2kBT">
            <a:hlinkClick r:id="" action="ppaction://media"/>
            <a:extLst>
              <a:ext uri="{FF2B5EF4-FFF2-40B4-BE49-F238E27FC236}">
                <a16:creationId xmlns:a16="http://schemas.microsoft.com/office/drawing/2014/main" id="{ADEF4FB5-699B-7601-ADD2-66F24C7395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90287" y="2365093"/>
            <a:ext cx="3556000" cy="3556000"/>
          </a:xfrm>
          <a:prstGeom prst="rect">
            <a:avLst/>
          </a:prstGeom>
          <a:ln>
            <a:solidFill>
              <a:srgbClr val="FFFF99"/>
            </a:solidFill>
          </a:ln>
        </p:spPr>
      </p:pic>
    </p:spTree>
    <p:extLst>
      <p:ext uri="{BB962C8B-B14F-4D97-AF65-F5344CB8AC3E}">
        <p14:creationId xmlns:p14="http://schemas.microsoft.com/office/powerpoint/2010/main" val="7957898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p:cNvSpPr>
            <a:spLocks noGrp="1"/>
          </p:cNvSpPr>
          <p:nvPr>
            <p:ph type="sldNum" sz="quarter" idx="12"/>
          </p:nvPr>
        </p:nvSpPr>
        <p:spPr/>
        <p:txBody>
          <a:bodyPr/>
          <a:lstStyle/>
          <a:p>
            <a:pPr>
              <a:defRPr/>
            </a:pPr>
            <a:fld id="{D905202D-BBAA-4378-8309-651D09576CCD}" type="slidenum">
              <a:rPr lang="en-US" smtClean="0"/>
              <a:pPr>
                <a:defRPr/>
              </a:pPr>
              <a:t>9</a:t>
            </a:fld>
            <a:r>
              <a:rPr lang="en-US" dirty="0"/>
              <a:t>/21</a:t>
            </a:r>
          </a:p>
        </p:txBody>
      </p:sp>
      <p:sp>
        <p:nvSpPr>
          <p:cNvPr id="20484" name="Rectangle 2"/>
          <p:cNvSpPr>
            <a:spLocks noGrp="1" noChangeArrowheads="1"/>
          </p:cNvSpPr>
          <p:nvPr>
            <p:ph type="title"/>
          </p:nvPr>
        </p:nvSpPr>
        <p:spPr/>
        <p:txBody>
          <a:bodyPr/>
          <a:lstStyle/>
          <a:p>
            <a:r>
              <a:rPr lang="en-US" altLang="de-DE" dirty="0"/>
              <a:t>The Alerting</a:t>
            </a:r>
          </a:p>
        </p:txBody>
      </p:sp>
      <p:sp>
        <p:nvSpPr>
          <p:cNvPr id="16" name="Datumsplatzhalter 3">
            <a:extLst>
              <a:ext uri="{FF2B5EF4-FFF2-40B4-BE49-F238E27FC236}">
                <a16:creationId xmlns:a16="http://schemas.microsoft.com/office/drawing/2014/main" id="{D75B1673-50AF-481C-9F27-F1157ED274EF}"/>
              </a:ext>
            </a:extLst>
          </p:cNvPr>
          <p:cNvSpPr>
            <a:spLocks noGrp="1"/>
          </p:cNvSpPr>
          <p:nvPr>
            <p:ph type="dt" sz="quarter" idx="10"/>
          </p:nvPr>
        </p:nvSpPr>
        <p:spPr>
          <a:xfrm>
            <a:off x="529207" y="6248400"/>
            <a:ext cx="2016565" cy="457200"/>
          </a:xfrm>
        </p:spPr>
        <p:txBody>
          <a:bodyPr/>
          <a:lstStyle/>
          <a:p>
            <a:pPr>
              <a:defRPr/>
            </a:pPr>
            <a:r>
              <a:rPr lang="en-US" dirty="0"/>
              <a:t>IMC 2024	</a:t>
            </a:r>
          </a:p>
        </p:txBody>
      </p:sp>
      <p:sp>
        <p:nvSpPr>
          <p:cNvPr id="17" name="Fußzeilenplatzhalter 4">
            <a:extLst>
              <a:ext uri="{FF2B5EF4-FFF2-40B4-BE49-F238E27FC236}">
                <a16:creationId xmlns:a16="http://schemas.microsoft.com/office/drawing/2014/main" id="{CBBD1077-BF25-4D6B-A643-425AC47A5FFD}"/>
              </a:ext>
            </a:extLst>
          </p:cNvPr>
          <p:cNvSpPr>
            <a:spLocks noGrp="1"/>
          </p:cNvSpPr>
          <p:nvPr>
            <p:ph type="ftr" sz="quarter" idx="11"/>
          </p:nvPr>
        </p:nvSpPr>
        <p:spPr>
          <a:xfrm>
            <a:off x="2123728" y="6248400"/>
            <a:ext cx="5222645" cy="457200"/>
          </a:xfrm>
        </p:spPr>
        <p:txBody>
          <a:bodyPr/>
          <a:lstStyle/>
          <a:p>
            <a:pPr>
              <a:defRPr/>
            </a:pPr>
            <a:r>
              <a:rPr lang="en-US" dirty="0"/>
              <a:t>A. Möller, S. Molau: 2024 BX1 and the </a:t>
            </a:r>
            <a:r>
              <a:rPr lang="en-US" dirty="0" err="1"/>
              <a:t>Ribbeck</a:t>
            </a:r>
            <a:r>
              <a:rPr lang="en-US" dirty="0"/>
              <a:t> Meteorite Fall</a:t>
            </a:r>
          </a:p>
        </p:txBody>
      </p:sp>
      <p:sp>
        <p:nvSpPr>
          <p:cNvPr id="11" name="Rectangle 12">
            <a:extLst>
              <a:ext uri="{FF2B5EF4-FFF2-40B4-BE49-F238E27FC236}">
                <a16:creationId xmlns:a16="http://schemas.microsoft.com/office/drawing/2014/main" id="{372D4447-36E9-4E53-A0A1-E9DD1379F545}"/>
              </a:ext>
            </a:extLst>
          </p:cNvPr>
          <p:cNvSpPr>
            <a:spLocks noChangeArrowheads="1"/>
          </p:cNvSpPr>
          <p:nvPr/>
        </p:nvSpPr>
        <p:spPr bwMode="auto">
          <a:xfrm>
            <a:off x="432000" y="1413164"/>
            <a:ext cx="8449641" cy="435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Times New Roman" pitchFamily="18" charset="0"/>
              </a:defRPr>
            </a:lvl1pPr>
            <a:lvl2pPr marL="800100" indent="-342900" eaLnBrk="0" hangingPunct="0">
              <a:spcBef>
                <a:spcPct val="20000"/>
              </a:spcBef>
              <a:buFont typeface="Symbol" pitchFamily="18" charset="2"/>
              <a:buChar char="®"/>
              <a:defRPr sz="2000">
                <a:solidFill>
                  <a:schemeClr val="tx1"/>
                </a:solidFill>
                <a:latin typeface="Times New Roman" pitchFamily="18" charset="0"/>
              </a:defRPr>
            </a:lvl2pPr>
            <a:lvl3pPr marL="1143000" indent="-228600" eaLnBrk="0" hangingPunct="0">
              <a:spcBef>
                <a:spcPct val="20000"/>
              </a:spcBef>
              <a:buChar char="•"/>
              <a:defRPr sz="1600">
                <a:solidFill>
                  <a:schemeClr val="tx1"/>
                </a:solidFill>
                <a:latin typeface="Times New Roman" pitchFamily="18" charset="0"/>
              </a:defRPr>
            </a:lvl3pPr>
            <a:lvl4pPr marL="1600200" indent="-228600" eaLnBrk="0" hangingPunct="0">
              <a:spcBef>
                <a:spcPct val="20000"/>
              </a:spcBef>
              <a:buChar char="–"/>
              <a:defRPr sz="1600">
                <a:solidFill>
                  <a:schemeClr val="tx1"/>
                </a:solidFill>
                <a:latin typeface="Times New Roman" pitchFamily="18" charset="0"/>
              </a:defRPr>
            </a:lvl4pPr>
            <a:lvl5pPr marL="2057400" indent="-228600" eaLnBrk="0" hangingPunct="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a:spcBef>
                <a:spcPts val="400"/>
              </a:spcBef>
            </a:pPr>
            <a:r>
              <a:rPr lang="en-US" altLang="de-DE" dirty="0">
                <a:latin typeface="Bahnschrift" panose="020B0502040204020203" pitchFamily="34" charset="0"/>
                <a:sym typeface="Symbol" pitchFamily="18" charset="2"/>
              </a:rPr>
              <a:t>21.01.24, 01:27  </a:t>
            </a:r>
            <a:r>
              <a:rPr lang="en-US" altLang="de-DE" dirty="0">
                <a:sym typeface="Symbol" pitchFamily="18" charset="2"/>
              </a:rPr>
              <a:t>Alerting the AllSky7 mailing list … nobody is still awake. </a:t>
            </a:r>
          </a:p>
          <a:p>
            <a:pPr>
              <a:spcBef>
                <a:spcPts val="400"/>
              </a:spcBef>
            </a:pPr>
            <a:r>
              <a:rPr lang="en-US" altLang="de-DE" dirty="0">
                <a:latin typeface="Bahnschrift" panose="020B0502040204020203" pitchFamily="34" charset="0"/>
                <a:sym typeface="Symbol" pitchFamily="18" charset="2"/>
              </a:rPr>
              <a:t>21.01.24, 01:28  </a:t>
            </a:r>
            <a:r>
              <a:rPr lang="en-US" altLang="de-DE" dirty="0">
                <a:sym typeface="Symbol" pitchFamily="18" charset="2"/>
              </a:rPr>
              <a:t>Short “Thanks You” to P. Jenniskens by mail. </a:t>
            </a:r>
            <a:r>
              <a:rPr lang="en-US" altLang="de-DE" dirty="0">
                <a:sym typeface="Wingdings" panose="05000000000000000000" pitchFamily="2" charset="2"/>
              </a:rPr>
              <a:t></a:t>
            </a:r>
            <a:endParaRPr lang="en-US" altLang="de-DE" dirty="0">
              <a:sym typeface="Symbol" pitchFamily="18" charset="2"/>
            </a:endParaRPr>
          </a:p>
          <a:p>
            <a:pPr>
              <a:spcBef>
                <a:spcPts val="400"/>
              </a:spcBef>
            </a:pPr>
            <a:r>
              <a:rPr lang="en-US" altLang="de-DE" dirty="0">
                <a:latin typeface="Bahnschrift" panose="020B0502040204020203" pitchFamily="34" charset="0"/>
                <a:sym typeface="Symbol" pitchFamily="18" charset="2"/>
              </a:rPr>
              <a:t>21.01.24, 01:29  </a:t>
            </a:r>
            <a:r>
              <a:rPr lang="en-US" altLang="de-DE" dirty="0">
                <a:sym typeface="Symbol" pitchFamily="18" charset="2"/>
              </a:rPr>
              <a:t>Alerting the astro-Berlin mailing list … nobody is still awake.</a:t>
            </a:r>
          </a:p>
          <a:p>
            <a:pPr>
              <a:spcBef>
                <a:spcPts val="400"/>
              </a:spcBef>
            </a:pPr>
            <a:r>
              <a:rPr lang="en-US" altLang="de-DE" dirty="0">
                <a:latin typeface="Bahnschrift" panose="020B0502040204020203" pitchFamily="34" charset="0"/>
                <a:sym typeface="Symbol" pitchFamily="18" charset="2"/>
              </a:rPr>
              <a:t>21.01.24, 01:29  </a:t>
            </a:r>
            <a:r>
              <a:rPr lang="en-US" altLang="de-DE" dirty="0">
                <a:sym typeface="Symbol" pitchFamily="18" charset="2"/>
              </a:rPr>
              <a:t>P. Jenniskens tells me that the fireball may also be visible from Bavaria.</a:t>
            </a:r>
          </a:p>
          <a:p>
            <a:pPr>
              <a:spcBef>
                <a:spcPts val="400"/>
              </a:spcBef>
            </a:pPr>
            <a:r>
              <a:rPr lang="en-US" altLang="de-DE" dirty="0">
                <a:latin typeface="Bahnschrift" panose="020B0502040204020203" pitchFamily="34" charset="0"/>
                <a:sym typeface="Symbol" pitchFamily="18" charset="2"/>
              </a:rPr>
              <a:t>21.01.24, 01:30  </a:t>
            </a:r>
            <a:r>
              <a:rPr lang="en-US" altLang="de-DE" dirty="0">
                <a:sym typeface="Symbol" pitchFamily="18" charset="2"/>
              </a:rPr>
              <a:t>I enter my bathroom and look out of the window in northern direction …</a:t>
            </a:r>
          </a:p>
          <a:p>
            <a:pPr>
              <a:spcBef>
                <a:spcPts val="400"/>
              </a:spcBef>
            </a:pPr>
            <a:endParaRPr lang="en-US" altLang="de-DE" dirty="0">
              <a:sym typeface="Symbol" pitchFamily="18" charset="2"/>
            </a:endParaRPr>
          </a:p>
        </p:txBody>
      </p:sp>
      <p:pic>
        <p:nvPicPr>
          <p:cNvPr id="4" name="Grafik 3" descr="Daumen-hoch-Zeichen">
            <a:extLst>
              <a:ext uri="{FF2B5EF4-FFF2-40B4-BE49-F238E27FC236}">
                <a16:creationId xmlns:a16="http://schemas.microsoft.com/office/drawing/2014/main" id="{17D0CF37-3E8C-8740-38E6-C2640DC1EC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2559868" y="1817136"/>
            <a:ext cx="442800" cy="442800"/>
          </a:xfrm>
          <a:prstGeom prst="rect">
            <a:avLst/>
          </a:prstGeom>
        </p:spPr>
      </p:pic>
      <p:pic>
        <p:nvPicPr>
          <p:cNvPr id="6" name="Grafik 5" descr="Daumen-hoch-Zeichen">
            <a:extLst>
              <a:ext uri="{FF2B5EF4-FFF2-40B4-BE49-F238E27FC236}">
                <a16:creationId xmlns:a16="http://schemas.microsoft.com/office/drawing/2014/main" id="{4A8FE0AE-A378-1FB7-069B-3A57F1BAE5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2739273" y="3022832"/>
            <a:ext cx="442800" cy="442800"/>
          </a:xfrm>
          <a:prstGeom prst="rect">
            <a:avLst/>
          </a:prstGeom>
        </p:spPr>
      </p:pic>
    </p:spTree>
    <p:extLst>
      <p:ext uri="{BB962C8B-B14F-4D97-AF65-F5344CB8AC3E}">
        <p14:creationId xmlns:p14="http://schemas.microsoft.com/office/powerpoint/2010/main" val="114689596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theme/theme1.xml><?xml version="1.0" encoding="utf-8"?>
<a:theme xmlns:a="http://schemas.openxmlformats.org/drawingml/2006/main" name="Standarddesign">
  <a:themeElements>
    <a:clrScheme name="">
      <a:dk1>
        <a:srgbClr val="CCFF66"/>
      </a:dk1>
      <a:lt1>
        <a:srgbClr val="FFFFFF"/>
      </a:lt1>
      <a:dk2>
        <a:srgbClr val="CCFF66"/>
      </a:dk2>
      <a:lt2>
        <a:srgbClr val="808080"/>
      </a:lt2>
      <a:accent1>
        <a:srgbClr val="00CC99"/>
      </a:accent1>
      <a:accent2>
        <a:srgbClr val="3333CC"/>
      </a:accent2>
      <a:accent3>
        <a:srgbClr val="FFFFFF"/>
      </a:accent3>
      <a:accent4>
        <a:srgbClr val="AEDA56"/>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1361</Words>
  <Application>Microsoft Office PowerPoint</Application>
  <PresentationFormat>Bildschirmpräsentation (4:3)</PresentationFormat>
  <Paragraphs>168</Paragraphs>
  <Slides>21</Slides>
  <Notes>2</Notes>
  <HiddenSlides>0</HiddenSlides>
  <MMClips>9</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21</vt:i4>
      </vt:variant>
    </vt:vector>
  </HeadingPairs>
  <TitlesOfParts>
    <vt:vector size="27" baseType="lpstr">
      <vt:lpstr>Bahnschrift</vt:lpstr>
      <vt:lpstr>Bahnschrift Light</vt:lpstr>
      <vt:lpstr>Symbol</vt:lpstr>
      <vt:lpstr>Times New Roman</vt:lpstr>
      <vt:lpstr>Wingdings</vt:lpstr>
      <vt:lpstr>Standarddesign</vt:lpstr>
      <vt:lpstr>2024 BX1 and the Ribbeck Meteorite Fall (Part 1)</vt:lpstr>
      <vt:lpstr>Overview</vt:lpstr>
      <vt:lpstr>The Discovery</vt:lpstr>
      <vt:lpstr>The Alerting</vt:lpstr>
      <vt:lpstr>The Alerting</vt:lpstr>
      <vt:lpstr>The Alerting</vt:lpstr>
      <vt:lpstr>The Alerting</vt:lpstr>
      <vt:lpstr>The Observation</vt:lpstr>
      <vt:lpstr>The Alerting</vt:lpstr>
      <vt:lpstr>The Observation</vt:lpstr>
      <vt:lpstr>The Observation</vt:lpstr>
      <vt:lpstr>The Observation</vt:lpstr>
      <vt:lpstr>The Observation</vt:lpstr>
      <vt:lpstr>The Observation</vt:lpstr>
      <vt:lpstr>The Observation</vt:lpstr>
      <vt:lpstr>The Observation</vt:lpstr>
      <vt:lpstr>The Observation</vt:lpstr>
      <vt:lpstr>The Organization</vt:lpstr>
      <vt:lpstr>The Organization</vt:lpstr>
      <vt:lpstr>The Organization</vt:lpstr>
      <vt:lpstr>The Organization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AKM Video Meteor Network</dc:title>
  <dc:creator>Sirko Molau</dc:creator>
  <cp:lastModifiedBy>Sirko Molau</cp:lastModifiedBy>
  <cp:revision>684</cp:revision>
  <dcterms:created xsi:type="dcterms:W3CDTF">2001-07-23T19:58:44Z</dcterms:created>
  <dcterms:modified xsi:type="dcterms:W3CDTF">2024-09-19T10:38:09Z</dcterms:modified>
</cp:coreProperties>
</file>